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handoutMasterIdLst>
    <p:handoutMasterId r:id="rId33"/>
  </p:handoutMasterIdLst>
  <p:sldIdLst>
    <p:sldId id="266" r:id="rId2"/>
    <p:sldId id="259" r:id="rId3"/>
    <p:sldId id="315" r:id="rId4"/>
    <p:sldId id="328" r:id="rId5"/>
    <p:sldId id="327" r:id="rId6"/>
    <p:sldId id="325" r:id="rId7"/>
    <p:sldId id="326" r:id="rId8"/>
    <p:sldId id="324" r:id="rId9"/>
    <p:sldId id="304" r:id="rId10"/>
    <p:sldId id="289" r:id="rId11"/>
    <p:sldId id="322" r:id="rId12"/>
    <p:sldId id="305" r:id="rId13"/>
    <p:sldId id="314" r:id="rId14"/>
    <p:sldId id="316" r:id="rId15"/>
    <p:sldId id="290" r:id="rId16"/>
    <p:sldId id="323" r:id="rId17"/>
    <p:sldId id="321" r:id="rId18"/>
    <p:sldId id="294" r:id="rId19"/>
    <p:sldId id="296" r:id="rId20"/>
    <p:sldId id="293" r:id="rId21"/>
    <p:sldId id="295" r:id="rId22"/>
    <p:sldId id="299" r:id="rId23"/>
    <p:sldId id="317" r:id="rId24"/>
    <p:sldId id="318" r:id="rId25"/>
    <p:sldId id="319" r:id="rId26"/>
    <p:sldId id="320" r:id="rId27"/>
    <p:sldId id="300" r:id="rId28"/>
    <p:sldId id="301" r:id="rId29"/>
    <p:sldId id="302" r:id="rId30"/>
    <p:sldId id="303" r:id="rId31"/>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chemeClr val="tx1"/>
        </a:solidFill>
        <a:latin typeface="Times" pitchFamily="-65" charset="0"/>
        <a:ea typeface="ヒラギノ角ゴ Pro W3" pitchFamily="-65" charset="-128"/>
        <a:cs typeface="+mn-cs"/>
      </a:defRPr>
    </a:lvl1pPr>
    <a:lvl2pPr marL="457200" algn="ctr" rtl="0" eaLnBrk="0" fontAlgn="base" hangingPunct="0">
      <a:spcBef>
        <a:spcPct val="0"/>
      </a:spcBef>
      <a:spcAft>
        <a:spcPct val="0"/>
      </a:spcAft>
      <a:defRPr sz="2800" kern="1200">
        <a:solidFill>
          <a:schemeClr val="tx1"/>
        </a:solidFill>
        <a:latin typeface="Times" pitchFamily="-65" charset="0"/>
        <a:ea typeface="ヒラギノ角ゴ Pro W3" pitchFamily="-65" charset="-128"/>
        <a:cs typeface="+mn-cs"/>
      </a:defRPr>
    </a:lvl2pPr>
    <a:lvl3pPr marL="914400" algn="ctr" rtl="0" eaLnBrk="0" fontAlgn="base" hangingPunct="0">
      <a:spcBef>
        <a:spcPct val="0"/>
      </a:spcBef>
      <a:spcAft>
        <a:spcPct val="0"/>
      </a:spcAft>
      <a:defRPr sz="2800" kern="1200">
        <a:solidFill>
          <a:schemeClr val="tx1"/>
        </a:solidFill>
        <a:latin typeface="Times" pitchFamily="-65" charset="0"/>
        <a:ea typeface="ヒラギノ角ゴ Pro W3" pitchFamily="-65" charset="-128"/>
        <a:cs typeface="+mn-cs"/>
      </a:defRPr>
    </a:lvl3pPr>
    <a:lvl4pPr marL="1371600" algn="ctr" rtl="0" eaLnBrk="0" fontAlgn="base" hangingPunct="0">
      <a:spcBef>
        <a:spcPct val="0"/>
      </a:spcBef>
      <a:spcAft>
        <a:spcPct val="0"/>
      </a:spcAft>
      <a:defRPr sz="2800" kern="1200">
        <a:solidFill>
          <a:schemeClr val="tx1"/>
        </a:solidFill>
        <a:latin typeface="Times" pitchFamily="-65" charset="0"/>
        <a:ea typeface="ヒラギノ角ゴ Pro W3" pitchFamily="-65" charset="-128"/>
        <a:cs typeface="+mn-cs"/>
      </a:defRPr>
    </a:lvl4pPr>
    <a:lvl5pPr marL="1828800" algn="ctr" rtl="0" eaLnBrk="0" fontAlgn="base" hangingPunct="0">
      <a:spcBef>
        <a:spcPct val="0"/>
      </a:spcBef>
      <a:spcAft>
        <a:spcPct val="0"/>
      </a:spcAft>
      <a:defRPr sz="2800" kern="1200">
        <a:solidFill>
          <a:schemeClr val="tx1"/>
        </a:solidFill>
        <a:latin typeface="Times" pitchFamily="-65" charset="0"/>
        <a:ea typeface="ヒラギノ角ゴ Pro W3" pitchFamily="-65" charset="-128"/>
        <a:cs typeface="+mn-cs"/>
      </a:defRPr>
    </a:lvl5pPr>
    <a:lvl6pPr marL="2286000" algn="l" defTabSz="914400" rtl="0" eaLnBrk="1" latinLnBrk="0" hangingPunct="1">
      <a:defRPr sz="2800" kern="1200">
        <a:solidFill>
          <a:schemeClr val="tx1"/>
        </a:solidFill>
        <a:latin typeface="Times" pitchFamily="-65" charset="0"/>
        <a:ea typeface="ヒラギノ角ゴ Pro W3" pitchFamily="-65" charset="-128"/>
        <a:cs typeface="+mn-cs"/>
      </a:defRPr>
    </a:lvl6pPr>
    <a:lvl7pPr marL="2743200" algn="l" defTabSz="914400" rtl="0" eaLnBrk="1" latinLnBrk="0" hangingPunct="1">
      <a:defRPr sz="2800" kern="1200">
        <a:solidFill>
          <a:schemeClr val="tx1"/>
        </a:solidFill>
        <a:latin typeface="Times" pitchFamily="-65" charset="0"/>
        <a:ea typeface="ヒラギノ角ゴ Pro W3" pitchFamily="-65" charset="-128"/>
        <a:cs typeface="+mn-cs"/>
      </a:defRPr>
    </a:lvl7pPr>
    <a:lvl8pPr marL="3200400" algn="l" defTabSz="914400" rtl="0" eaLnBrk="1" latinLnBrk="0" hangingPunct="1">
      <a:defRPr sz="2800" kern="1200">
        <a:solidFill>
          <a:schemeClr val="tx1"/>
        </a:solidFill>
        <a:latin typeface="Times" pitchFamily="-65" charset="0"/>
        <a:ea typeface="ヒラギノ角ゴ Pro W3" pitchFamily="-65" charset="-128"/>
        <a:cs typeface="+mn-cs"/>
      </a:defRPr>
    </a:lvl8pPr>
    <a:lvl9pPr marL="3657600" algn="l" defTabSz="914400" rtl="0" eaLnBrk="1" latinLnBrk="0" hangingPunct="1">
      <a:defRPr sz="2800" kern="1200">
        <a:solidFill>
          <a:schemeClr val="tx1"/>
        </a:solidFill>
        <a:latin typeface="Times" pitchFamily="-65" charset="0"/>
        <a:ea typeface="ヒラギノ角ゴ Pro W3"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49"/>
    <a:srgbClr val="AF0029"/>
    <a:srgbClr val="993366"/>
    <a:srgbClr val="DDDDDD"/>
    <a:srgbClr val="66CCFF"/>
    <a:srgbClr val="008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678" autoAdjust="0"/>
  </p:normalViewPr>
  <p:slideViewPr>
    <p:cSldViewPr showGuides="1">
      <p:cViewPr varScale="1">
        <p:scale>
          <a:sx n="60" d="100"/>
          <a:sy n="60" d="100"/>
        </p:scale>
        <p:origin x="816" y="4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r>
              <a:rPr lang="en-US"/>
              <a:t>Title goes here</a:t>
            </a:r>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r>
              <a:rPr lang="en-US"/>
              <a:t>Title goes here</a:t>
            </a:r>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3070B40-51C2-4050-B922-CCCE128923CF}" type="slidenum">
              <a:rPr lang="en-US" altLang="en-US"/>
              <a:pPr>
                <a:defRPr/>
              </a:pPr>
              <a:t>‹#›</a:t>
            </a:fld>
            <a:endParaRPr lang="en-US" altLang="en-US"/>
          </a:p>
        </p:txBody>
      </p:sp>
    </p:spTree>
    <p:extLst>
      <p:ext uri="{BB962C8B-B14F-4D97-AF65-F5344CB8AC3E}">
        <p14:creationId xmlns:p14="http://schemas.microsoft.com/office/powerpoint/2010/main" val="1021482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FE36B68-7A98-4288-97F5-C601680B38E5}" type="slidenum">
              <a:rPr lang="en-US" altLang="en-US"/>
              <a:pPr>
                <a:defRPr/>
              </a:pPr>
              <a:t>‹#›</a:t>
            </a:fld>
            <a:endParaRPr lang="en-US" altLang="en-US"/>
          </a:p>
        </p:txBody>
      </p:sp>
    </p:spTree>
    <p:extLst>
      <p:ext uri="{BB962C8B-B14F-4D97-AF65-F5344CB8AC3E}">
        <p14:creationId xmlns:p14="http://schemas.microsoft.com/office/powerpoint/2010/main" val="2224957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C0ABB290-8716-4FA6-9949-63E21767E90A}" type="slidenum">
              <a:rPr lang="en-US" altLang="en-US" sz="1200"/>
              <a:pPr/>
              <a:t>1</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2744674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1AE56B61-0B00-40BD-B424-31BDFB576B03}" type="slidenum">
              <a:rPr lang="en-US" altLang="en-US" sz="1200"/>
              <a:pPr/>
              <a:t>15</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1993749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1AE56B61-0B00-40BD-B424-31BDFB576B03}" type="slidenum">
              <a:rPr lang="en-US" altLang="en-US" sz="1200"/>
              <a:pPr/>
              <a:t>16</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3882233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1AE56B61-0B00-40BD-B424-31BDFB576B03}" type="slidenum">
              <a:rPr lang="en-US" altLang="en-US" sz="1200"/>
              <a:pPr/>
              <a:t>17</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2335968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0E97F6D2-9F22-467A-8797-EAFA4C4C7681}" type="slidenum">
              <a:rPr lang="en-US" altLang="en-US" sz="1200"/>
              <a:pPr/>
              <a:t>18</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3659348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633D732B-A57F-462A-B87B-17806B755F5E}" type="slidenum">
              <a:rPr lang="en-US" altLang="en-US" sz="1200"/>
              <a:pPr/>
              <a:t>19</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64756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B7E98F44-0997-4D5A-B984-3B4EEF30C054}" type="slidenum">
              <a:rPr lang="en-US" altLang="en-US" sz="1200"/>
              <a:pPr/>
              <a:t>20</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2374022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D62B7E43-5471-4916-AFD9-9418C3CAA229}" type="slidenum">
              <a:rPr lang="en-US" altLang="en-US" sz="1200"/>
              <a:pPr/>
              <a:t>21</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195313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8E15E04D-F87B-4296-B016-9842967A76AD}" type="slidenum">
              <a:rPr lang="en-US" altLang="en-US" sz="1200"/>
              <a:pPr/>
              <a:t>22</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3394309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1AE56B61-0B00-40BD-B424-31BDFB576B03}" type="slidenum">
              <a:rPr lang="en-US" altLang="en-US" sz="1200"/>
              <a:pPr/>
              <a:t>23</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423105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1AE56B61-0B00-40BD-B424-31BDFB576B03}" type="slidenum">
              <a:rPr lang="en-US" altLang="en-US" sz="1200"/>
              <a:pPr/>
              <a:t>24</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177591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18D8B25A-E26B-4457-9BEE-E8134CE430AB}" type="slidenum">
              <a:rPr lang="en-US" altLang="en-US" sz="1200"/>
              <a:pPr/>
              <a:t>2</a:t>
            </a:fld>
            <a:endParaRPr lang="en-US" alt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3937065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1AE56B61-0B00-40BD-B424-31BDFB576B03}" type="slidenum">
              <a:rPr lang="en-US" altLang="en-US" sz="1200"/>
              <a:pPr/>
              <a:t>25</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3387787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1AE56B61-0B00-40BD-B424-31BDFB576B03}" type="slidenum">
              <a:rPr lang="en-US" altLang="en-US" sz="1200"/>
              <a:pPr/>
              <a:t>26</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2377136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0FE1E1A9-6BCB-4EC2-9B17-981426A06F0D}" type="slidenum">
              <a:rPr lang="en-US" altLang="en-US" sz="1200"/>
              <a:pPr/>
              <a:t>27</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600420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3C96395B-460A-498A-B422-172FAAFBE9FF}" type="slidenum">
              <a:rPr lang="en-US" altLang="en-US" sz="1200"/>
              <a:pPr/>
              <a:t>28</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1787947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824D93DD-0B2F-4408-84B0-E0EC6DEE38B6}" type="slidenum">
              <a:rPr lang="en-US" altLang="en-US" sz="1200"/>
              <a:pPr/>
              <a:t>29</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222309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D023211C-203D-452C-89C8-496DD02300A0}" type="slidenum">
              <a:rPr lang="en-US" altLang="en-US" sz="1200"/>
              <a:pPr/>
              <a:t>30</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26086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DCP</a:t>
            </a:r>
            <a:r>
              <a:rPr lang="en-US" baseline="0" dirty="0" smtClean="0"/>
              <a:t> Goal 7</a:t>
            </a:r>
          </a:p>
          <a:p>
            <a:r>
              <a:rPr lang="en-US" dirty="0" smtClean="0"/>
              <a:t>- Helps with</a:t>
            </a:r>
            <a:r>
              <a:rPr lang="en-US" baseline="0" dirty="0" smtClean="0"/>
              <a:t> on-time payments</a:t>
            </a:r>
            <a:endParaRPr lang="en-US" dirty="0"/>
          </a:p>
        </p:txBody>
      </p:sp>
      <p:sp>
        <p:nvSpPr>
          <p:cNvPr id="4" name="Slide Number Placeholder 3"/>
          <p:cNvSpPr>
            <a:spLocks noGrp="1"/>
          </p:cNvSpPr>
          <p:nvPr>
            <p:ph type="sldNum" sz="quarter" idx="10"/>
          </p:nvPr>
        </p:nvSpPr>
        <p:spPr/>
        <p:txBody>
          <a:bodyPr/>
          <a:lstStyle/>
          <a:p>
            <a:pPr>
              <a:defRPr/>
            </a:pPr>
            <a:fld id="{5FE36B68-7A98-4288-97F5-C601680B38E5}" type="slidenum">
              <a:rPr lang="en-US" altLang="en-US" smtClean="0"/>
              <a:pPr>
                <a:defRPr/>
              </a:pPr>
              <a:t>3</a:t>
            </a:fld>
            <a:endParaRPr lang="en-US" altLang="en-US"/>
          </a:p>
        </p:txBody>
      </p:sp>
    </p:spTree>
    <p:extLst>
      <p:ext uri="{BB962C8B-B14F-4D97-AF65-F5344CB8AC3E}">
        <p14:creationId xmlns:p14="http://schemas.microsoft.com/office/powerpoint/2010/main" val="138559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 leadership</a:t>
            </a:r>
            <a:r>
              <a:rPr lang="en-US" baseline="0" dirty="0" smtClean="0"/>
              <a:t> skill giving back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FE36B68-7A98-4288-97F5-C601680B38E5}" type="slidenum">
              <a:rPr lang="en-US" altLang="en-US" smtClean="0"/>
              <a:pPr>
                <a:defRPr/>
              </a:pPr>
              <a:t>4</a:t>
            </a:fld>
            <a:endParaRPr lang="en-US" altLang="en-US"/>
          </a:p>
        </p:txBody>
      </p:sp>
    </p:spTree>
    <p:extLst>
      <p:ext uri="{BB962C8B-B14F-4D97-AF65-F5344CB8AC3E}">
        <p14:creationId xmlns:p14="http://schemas.microsoft.com/office/powerpoint/2010/main" val="232186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4BB7CBE2-1D53-406A-AABF-9FA6BAFAE655}" type="slidenum">
              <a:rPr lang="en-US" altLang="en-US" sz="1200"/>
              <a:pPr/>
              <a:t>9</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347064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F5EAABA4-A00E-401A-BC44-F29A1CEAED96}" type="slidenum">
              <a:rPr lang="en-US" altLang="en-US" sz="1200"/>
              <a:pPr/>
              <a:t>10</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323320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B399E0BD-94A2-4B61-97C5-918D0C58491B}" type="slidenum">
              <a:rPr lang="en-US" altLang="en-US" sz="1200"/>
              <a:pPr/>
              <a:t>11</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249327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B399E0BD-94A2-4B61-97C5-918D0C58491B}" type="slidenum">
              <a:rPr lang="en-US" altLang="en-US" sz="1200"/>
              <a:pPr/>
              <a:t>12</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388425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65" charset="0"/>
                <a:ea typeface="ヒラギノ角ゴ Pro W3" pitchFamily="-65" charset="-128"/>
              </a:defRPr>
            </a:lvl1pPr>
            <a:lvl2pPr marL="742950" indent="-285750">
              <a:defRPr sz="2800">
                <a:solidFill>
                  <a:schemeClr val="tx1"/>
                </a:solidFill>
                <a:latin typeface="Times" pitchFamily="-65" charset="0"/>
                <a:ea typeface="ヒラギノ角ゴ Pro W3" pitchFamily="-65" charset="-128"/>
              </a:defRPr>
            </a:lvl2pPr>
            <a:lvl3pPr marL="1143000" indent="-228600">
              <a:defRPr sz="2800">
                <a:solidFill>
                  <a:schemeClr val="tx1"/>
                </a:solidFill>
                <a:latin typeface="Times" pitchFamily="-65" charset="0"/>
                <a:ea typeface="ヒラギノ角ゴ Pro W3" pitchFamily="-65" charset="-128"/>
              </a:defRPr>
            </a:lvl3pPr>
            <a:lvl4pPr marL="1600200" indent="-228600">
              <a:defRPr sz="2800">
                <a:solidFill>
                  <a:schemeClr val="tx1"/>
                </a:solidFill>
                <a:latin typeface="Times" pitchFamily="-65" charset="0"/>
                <a:ea typeface="ヒラギノ角ゴ Pro W3" pitchFamily="-65" charset="-128"/>
              </a:defRPr>
            </a:lvl4pPr>
            <a:lvl5pPr marL="2057400" indent="-228600">
              <a:defRPr sz="2800">
                <a:solidFill>
                  <a:schemeClr val="tx1"/>
                </a:solidFill>
                <a:latin typeface="Times" pitchFamily="-65" charset="0"/>
                <a:ea typeface="ヒラギノ角ゴ Pro W3" pitchFamily="-65" charset="-128"/>
              </a:defRPr>
            </a:lvl5pPr>
            <a:lvl6pPr marL="25146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6pPr>
            <a:lvl7pPr marL="29718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7pPr>
            <a:lvl8pPr marL="34290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8pPr>
            <a:lvl9pPr marL="3886200" indent="-228600" algn="ctr" eaLnBrk="0" fontAlgn="base" hangingPunct="0">
              <a:spcBef>
                <a:spcPct val="0"/>
              </a:spcBef>
              <a:spcAft>
                <a:spcPct val="0"/>
              </a:spcAft>
              <a:defRPr sz="2800">
                <a:solidFill>
                  <a:schemeClr val="tx1"/>
                </a:solidFill>
                <a:latin typeface="Times" pitchFamily="-65" charset="0"/>
                <a:ea typeface="ヒラギノ角ゴ Pro W3" pitchFamily="-65" charset="-128"/>
              </a:defRPr>
            </a:lvl9pPr>
          </a:lstStyle>
          <a:p>
            <a:fld id="{77B7EB09-9269-43D8-B63B-29E74775F579}" type="slidenum">
              <a:rPr lang="en-US" altLang="en-US" sz="1200"/>
              <a:pPr/>
              <a:t>13</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65" charset="0"/>
              <a:ea typeface="ヒラギノ角ゴ Pro W3" pitchFamily="-65" charset="-128"/>
            </a:endParaRPr>
          </a:p>
        </p:txBody>
      </p:sp>
    </p:spTree>
    <p:extLst>
      <p:ext uri="{BB962C8B-B14F-4D97-AF65-F5344CB8AC3E}">
        <p14:creationId xmlns:p14="http://schemas.microsoft.com/office/powerpoint/2010/main" val="2521920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46965029"/>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0026530"/>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189403"/>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528350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782897"/>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40677984"/>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0673024"/>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568006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1891340"/>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173388"/>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6546555"/>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281012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ppt pg bkgd-1.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cu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600" b="1" kern="1200" spc="-150">
          <a:solidFill>
            <a:srgbClr val="760525"/>
          </a:solidFill>
          <a:latin typeface="Arial"/>
          <a:ea typeface="ヒラギノ角ゴ Pro W3" charset="-128"/>
          <a:cs typeface="ヒラギノ角ゴ Pro W3" charset="-128"/>
        </a:defRPr>
      </a:lvl1pPr>
      <a:lvl2pPr algn="l" rtl="0" eaLnBrk="0" fontAlgn="base" hangingPunct="0">
        <a:lnSpc>
          <a:spcPct val="85000"/>
        </a:lnSpc>
        <a:spcBef>
          <a:spcPct val="0"/>
        </a:spcBef>
        <a:spcAft>
          <a:spcPct val="0"/>
        </a:spcAft>
        <a:defRPr sz="3600" b="1">
          <a:solidFill>
            <a:srgbClr val="760525"/>
          </a:solidFill>
          <a:latin typeface="Arial" charset="0"/>
          <a:ea typeface="ヒラギノ角ゴ Pro W3" charset="-128"/>
          <a:cs typeface="ヒラギノ角ゴ Pro W3" charset="-128"/>
        </a:defRPr>
      </a:lvl2pPr>
      <a:lvl3pPr algn="l" rtl="0" eaLnBrk="0" fontAlgn="base" hangingPunct="0">
        <a:lnSpc>
          <a:spcPct val="85000"/>
        </a:lnSpc>
        <a:spcBef>
          <a:spcPct val="0"/>
        </a:spcBef>
        <a:spcAft>
          <a:spcPct val="0"/>
        </a:spcAft>
        <a:defRPr sz="3600" b="1">
          <a:solidFill>
            <a:srgbClr val="760525"/>
          </a:solidFill>
          <a:latin typeface="Arial" charset="0"/>
          <a:ea typeface="ヒラギノ角ゴ Pro W3" charset="-128"/>
          <a:cs typeface="ヒラギノ角ゴ Pro W3" charset="-128"/>
        </a:defRPr>
      </a:lvl3pPr>
      <a:lvl4pPr algn="l" rtl="0" eaLnBrk="0" fontAlgn="base" hangingPunct="0">
        <a:lnSpc>
          <a:spcPct val="85000"/>
        </a:lnSpc>
        <a:spcBef>
          <a:spcPct val="0"/>
        </a:spcBef>
        <a:spcAft>
          <a:spcPct val="0"/>
        </a:spcAft>
        <a:defRPr sz="3600" b="1">
          <a:solidFill>
            <a:srgbClr val="760525"/>
          </a:solidFill>
          <a:latin typeface="Arial" charset="0"/>
          <a:ea typeface="ヒラギノ角ゴ Pro W3" charset="-128"/>
          <a:cs typeface="ヒラギノ角ゴ Pro W3" charset="-128"/>
        </a:defRPr>
      </a:lvl4pPr>
      <a:lvl5pPr algn="l" rtl="0" eaLnBrk="0" fontAlgn="base" hangingPunct="0">
        <a:lnSpc>
          <a:spcPct val="85000"/>
        </a:lnSpc>
        <a:spcBef>
          <a:spcPct val="0"/>
        </a:spcBef>
        <a:spcAft>
          <a:spcPct val="0"/>
        </a:spcAft>
        <a:defRPr sz="3600" b="1">
          <a:solidFill>
            <a:srgbClr val="760525"/>
          </a:solidFill>
          <a:latin typeface="Arial" charset="0"/>
          <a:ea typeface="ヒラギノ角ゴ Pro W3" charset="-128"/>
          <a:cs typeface="ヒラギノ角ゴ Pro W3" charset="-128"/>
        </a:defRPr>
      </a:lvl5pPr>
      <a:lvl6pPr marL="457200" algn="ctr" rtl="0" fontAlgn="base">
        <a:lnSpc>
          <a:spcPct val="70000"/>
        </a:lnSpc>
        <a:spcBef>
          <a:spcPct val="0"/>
        </a:spcBef>
        <a:spcAft>
          <a:spcPct val="0"/>
        </a:spcAft>
        <a:defRPr sz="4000">
          <a:solidFill>
            <a:schemeClr val="tx1"/>
          </a:solidFill>
          <a:latin typeface="Verdana" charset="0"/>
        </a:defRPr>
      </a:lvl6pPr>
      <a:lvl7pPr marL="914400" algn="ctr" rtl="0" fontAlgn="base">
        <a:lnSpc>
          <a:spcPct val="70000"/>
        </a:lnSpc>
        <a:spcBef>
          <a:spcPct val="0"/>
        </a:spcBef>
        <a:spcAft>
          <a:spcPct val="0"/>
        </a:spcAft>
        <a:defRPr sz="4000">
          <a:solidFill>
            <a:schemeClr val="tx1"/>
          </a:solidFill>
          <a:latin typeface="Verdana" charset="0"/>
        </a:defRPr>
      </a:lvl7pPr>
      <a:lvl8pPr marL="1371600" algn="ctr" rtl="0" fontAlgn="base">
        <a:lnSpc>
          <a:spcPct val="70000"/>
        </a:lnSpc>
        <a:spcBef>
          <a:spcPct val="0"/>
        </a:spcBef>
        <a:spcAft>
          <a:spcPct val="0"/>
        </a:spcAft>
        <a:defRPr sz="4000">
          <a:solidFill>
            <a:schemeClr val="tx1"/>
          </a:solidFill>
          <a:latin typeface="Verdana" charset="0"/>
        </a:defRPr>
      </a:lvl8pPr>
      <a:lvl9pPr marL="1828800" algn="ctr" rtl="0" fontAlgn="base">
        <a:lnSpc>
          <a:spcPct val="70000"/>
        </a:lnSpc>
        <a:spcBef>
          <a:spcPct val="0"/>
        </a:spcBef>
        <a:spcAft>
          <a:spcPct val="0"/>
        </a:spcAft>
        <a:defRPr sz="4000">
          <a:solidFill>
            <a:schemeClr val="tx1"/>
          </a:solidFill>
          <a:latin typeface="Verdana" charset="0"/>
        </a:defRPr>
      </a:lvl9pPr>
    </p:titleStyle>
    <p:bodyStyle>
      <a:lvl1pPr marL="342900" indent="-342900" algn="l" rtl="0" eaLnBrk="0" fontAlgn="base" hangingPunct="0">
        <a:spcBef>
          <a:spcPct val="20000"/>
        </a:spcBef>
        <a:spcAft>
          <a:spcPct val="0"/>
        </a:spcAft>
        <a:buClr>
          <a:srgbClr val="760525"/>
        </a:buClr>
        <a:buFont typeface="Webdings" pitchFamily="18" charset="2"/>
        <a:buChar char="4"/>
        <a:defRPr sz="3000">
          <a:solidFill>
            <a:schemeClr val="tx1"/>
          </a:solidFill>
          <a:latin typeface="Arial"/>
          <a:ea typeface="ヒラギノ角ゴ Pro W3" charset="-128"/>
          <a:cs typeface="Arial"/>
        </a:defRPr>
      </a:lvl1pPr>
      <a:lvl2pPr marL="742950" indent="-285750" algn="l" rtl="0" eaLnBrk="0" fontAlgn="base" hangingPunct="0">
        <a:spcBef>
          <a:spcPct val="20000"/>
        </a:spcBef>
        <a:spcAft>
          <a:spcPct val="0"/>
        </a:spcAft>
        <a:defRPr sz="2700">
          <a:solidFill>
            <a:schemeClr val="tx1"/>
          </a:solidFill>
          <a:latin typeface="Arial"/>
          <a:ea typeface="ヒラギノ角ゴ Pro W3" charset="-128"/>
          <a:cs typeface="Arial"/>
        </a:defRPr>
      </a:lvl2pPr>
      <a:lvl3pPr marL="1143000" indent="-228600" algn="l" rtl="0" eaLnBrk="0" fontAlgn="base" hangingPunct="0">
        <a:spcBef>
          <a:spcPct val="20000"/>
        </a:spcBef>
        <a:spcAft>
          <a:spcPct val="0"/>
        </a:spcAft>
        <a:defRPr sz="2400">
          <a:solidFill>
            <a:schemeClr val="tx1"/>
          </a:solidFill>
          <a:latin typeface="Arial"/>
          <a:ea typeface="ヒラギノ角ゴ Pro W3" charset="-128"/>
          <a:cs typeface="Arial"/>
        </a:defRPr>
      </a:lvl3pPr>
      <a:lvl4pPr marL="1600200" indent="-228600" algn="l" rtl="0" eaLnBrk="0" fontAlgn="base" hangingPunct="0">
        <a:spcBef>
          <a:spcPct val="20000"/>
        </a:spcBef>
        <a:spcAft>
          <a:spcPct val="0"/>
        </a:spcAft>
        <a:defRPr sz="2000">
          <a:solidFill>
            <a:schemeClr val="tx1"/>
          </a:solidFill>
          <a:latin typeface="Arial"/>
          <a:ea typeface="ヒラギノ角ゴ Pro W3" charset="-128"/>
          <a:cs typeface="Arial"/>
        </a:defRPr>
      </a:lvl4pPr>
      <a:lvl5pPr marL="2057400" indent="-228600" algn="l" rtl="0" eaLnBrk="0" fontAlgn="base" hangingPunct="0">
        <a:spcBef>
          <a:spcPct val="20000"/>
        </a:spcBef>
        <a:spcAft>
          <a:spcPct val="0"/>
        </a:spcAft>
        <a:defRPr sz="2000">
          <a:solidFill>
            <a:schemeClr val="tx1"/>
          </a:solidFill>
          <a:latin typeface="Arial"/>
          <a:ea typeface="ヒラギノ角ゴ Pro W3" charset="-128"/>
          <a:cs typeface="Arial"/>
        </a:defRPr>
      </a:lvl5pPr>
      <a:lvl6pPr marL="2514600" indent="-228600" algn="l" rtl="0" fontAlgn="base">
        <a:spcBef>
          <a:spcPct val="20000"/>
        </a:spcBef>
        <a:spcAft>
          <a:spcPct val="0"/>
        </a:spcAft>
        <a:buChar char="»"/>
        <a:defRPr sz="2000">
          <a:solidFill>
            <a:schemeClr val="tx1"/>
          </a:solidFill>
          <a:latin typeface="Arial" charset="0"/>
          <a:ea typeface="ヒラギノ角ゴ Pro W3" charset="-128"/>
        </a:defRPr>
      </a:lvl6pPr>
      <a:lvl7pPr marL="2971800" indent="-228600" algn="l" rtl="0" fontAlgn="base">
        <a:spcBef>
          <a:spcPct val="20000"/>
        </a:spcBef>
        <a:spcAft>
          <a:spcPct val="0"/>
        </a:spcAft>
        <a:buChar char="»"/>
        <a:defRPr sz="2000">
          <a:solidFill>
            <a:schemeClr val="tx1"/>
          </a:solidFill>
          <a:latin typeface="Arial" charset="0"/>
          <a:ea typeface="ヒラギノ角ゴ Pro W3" charset="-128"/>
        </a:defRPr>
      </a:lvl7pPr>
      <a:lvl8pPr marL="3429000" indent="-228600" algn="l" rtl="0" fontAlgn="base">
        <a:spcBef>
          <a:spcPct val="20000"/>
        </a:spcBef>
        <a:spcAft>
          <a:spcPct val="0"/>
        </a:spcAft>
        <a:buChar char="»"/>
        <a:defRPr sz="2000">
          <a:solidFill>
            <a:schemeClr val="tx1"/>
          </a:solidFill>
          <a:latin typeface="Arial" charset="0"/>
          <a:ea typeface="ヒラギノ角ゴ Pro W3" charset="-128"/>
        </a:defRPr>
      </a:lvl8pPr>
      <a:lvl9pPr marL="3886200" indent="-228600" algn="l" rtl="0" fontAlgn="base">
        <a:spcBef>
          <a:spcPct val="20000"/>
        </a:spcBef>
        <a:spcAft>
          <a:spcPct val="0"/>
        </a:spcAft>
        <a:buChar char="»"/>
        <a:defRPr sz="2000">
          <a:solidFill>
            <a:schemeClr val="tx1"/>
          </a:solidFill>
          <a:latin typeface="Arial" charset="0"/>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ApfdQOGVVy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SkXzEkfsZr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ppt title pg bkgd-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1033"/>
          <p:cNvSpPr txBox="1">
            <a:spLocks noChangeArrowheads="1"/>
          </p:cNvSpPr>
          <p:nvPr/>
        </p:nvSpPr>
        <p:spPr bwMode="auto">
          <a:xfrm>
            <a:off x="8382000" y="6248400"/>
            <a:ext cx="5095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spcBef>
                <a:spcPct val="0"/>
              </a:spcBef>
              <a:buClrTx/>
              <a:buFontTx/>
              <a:buNone/>
            </a:pPr>
            <a:r>
              <a:rPr lang="en-US" altLang="en-US" sz="900"/>
              <a:t>218F</a:t>
            </a:r>
          </a:p>
        </p:txBody>
      </p:sp>
      <p:sp>
        <p:nvSpPr>
          <p:cNvPr id="9" name="TextBox 8"/>
          <p:cNvSpPr txBox="1">
            <a:spLocks noChangeArrowheads="1"/>
          </p:cNvSpPr>
          <p:nvPr/>
        </p:nvSpPr>
        <p:spPr bwMode="auto">
          <a:xfrm>
            <a:off x="3087896" y="3055938"/>
            <a:ext cx="29777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ctr">
              <a:spcBef>
                <a:spcPct val="0"/>
              </a:spcBef>
              <a:buClrTx/>
              <a:buFontTx/>
              <a:buNone/>
            </a:pPr>
            <a:r>
              <a:rPr lang="en-US" altLang="en-US" sz="2400" dirty="0" smtClean="0"/>
              <a:t>Club Coach Training</a:t>
            </a:r>
            <a:endParaRPr lang="en-US" altLang="en-US" sz="2400" dirty="0"/>
          </a:p>
        </p:txBody>
      </p:sp>
      <p:sp>
        <p:nvSpPr>
          <p:cNvPr id="10" name="TextBox 9"/>
          <p:cNvSpPr txBox="1"/>
          <p:nvPr/>
        </p:nvSpPr>
        <p:spPr>
          <a:xfrm>
            <a:off x="2409825" y="3665538"/>
            <a:ext cx="4310063" cy="1570037"/>
          </a:xfrm>
          <a:prstGeom prst="rect">
            <a:avLst/>
          </a:prstGeom>
          <a:noFill/>
        </p:spPr>
        <p:txBody>
          <a:bodyPr wrap="none">
            <a:spAutoFit/>
          </a:bodyPr>
          <a:lstStyle/>
          <a:p>
            <a:pPr>
              <a:defRPr/>
            </a:pPr>
            <a:r>
              <a:rPr lang="en-US" sz="4800" b="1" spc="-150" dirty="0">
                <a:solidFill>
                  <a:schemeClr val="accent6"/>
                </a:solidFill>
                <a:latin typeface="Arial"/>
                <a:ea typeface="+mn-ea"/>
                <a:cs typeface="Arial"/>
              </a:rPr>
              <a:t>The First Class</a:t>
            </a:r>
          </a:p>
          <a:p>
            <a:pPr>
              <a:defRPr/>
            </a:pPr>
            <a:r>
              <a:rPr lang="en-US" sz="4800" b="1" spc="-150" dirty="0">
                <a:solidFill>
                  <a:schemeClr val="accent6"/>
                </a:solidFill>
                <a:latin typeface="Arial"/>
                <a:ea typeface="+mn-ea"/>
                <a:cs typeface="Arial"/>
              </a:rPr>
              <a:t>Club Coach</a:t>
            </a:r>
          </a:p>
        </p:txBody>
      </p:sp>
      <p:sp>
        <p:nvSpPr>
          <p:cNvPr id="2054" name="TextBox 1"/>
          <p:cNvSpPr txBox="1">
            <a:spLocks noChangeArrowheads="1"/>
          </p:cNvSpPr>
          <p:nvPr/>
        </p:nvSpPr>
        <p:spPr bwMode="auto">
          <a:xfrm>
            <a:off x="4114800" y="3665538"/>
            <a:ext cx="4343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ctr">
              <a:spcBef>
                <a:spcPct val="0"/>
              </a:spcBef>
              <a:buClrTx/>
              <a:buFontTx/>
              <a:buNone/>
            </a:pPr>
            <a:endParaRPr lang="en-US" altLang="en-US" sz="1000">
              <a:latin typeface="Times" pitchFamily="-65"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8229600" y="6400800"/>
            <a:ext cx="471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4a</a:t>
            </a:r>
          </a:p>
        </p:txBody>
      </p:sp>
      <p:sp>
        <p:nvSpPr>
          <p:cNvPr id="6" name="Title 5"/>
          <p:cNvSpPr>
            <a:spLocks noGrp="1"/>
          </p:cNvSpPr>
          <p:nvPr>
            <p:ph type="title"/>
          </p:nvPr>
        </p:nvSpPr>
        <p:spPr>
          <a:xfrm>
            <a:off x="914400" y="990600"/>
            <a:ext cx="7162800" cy="914400"/>
          </a:xfrm>
        </p:spPr>
        <p:txBody>
          <a:bodyPr/>
          <a:lstStyle/>
          <a:p>
            <a:pPr>
              <a:defRPr/>
            </a:pPr>
            <a:r>
              <a:rPr lang="en-US" dirty="0">
                <a:latin typeface="Arial" charset="0"/>
                <a:ea typeface="ヒラギノ角ゴ Pro W3" charset="0"/>
                <a:cs typeface="ヒラギノ角ゴ Pro W3" charset="0"/>
              </a:rPr>
              <a:t>Club Coach </a:t>
            </a:r>
            <a:r>
              <a:rPr lang="en-US" dirty="0" smtClean="0">
                <a:latin typeface="Arial" charset="0"/>
                <a:ea typeface="ヒラギノ角ゴ Pro W3" charset="0"/>
                <a:cs typeface="ヒラギノ角ゴ Pro W3" charset="0"/>
              </a:rPr>
              <a:t>Qualification</a:t>
            </a:r>
            <a:endParaRPr lang="en-US" dirty="0">
              <a:latin typeface="Arial" charset="0"/>
              <a:ea typeface="ヒラギノ角ゴ Pro W3" charset="0"/>
              <a:cs typeface="ヒラギノ角ゴ Pro W3" charset="0"/>
            </a:endParaRPr>
          </a:p>
        </p:txBody>
      </p:sp>
      <p:sp>
        <p:nvSpPr>
          <p:cNvPr id="7" name="Rectangle 3"/>
          <p:cNvSpPr txBox="1">
            <a:spLocks noChangeArrowheads="1"/>
          </p:cNvSpPr>
          <p:nvPr/>
        </p:nvSpPr>
        <p:spPr bwMode="auto">
          <a:xfrm>
            <a:off x="1143000" y="1981200"/>
            <a:ext cx="7010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8788" indent="-45878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eaLnBrk="1" hangingPunct="1">
              <a:lnSpc>
                <a:spcPct val="125000"/>
              </a:lnSpc>
              <a:spcBef>
                <a:spcPct val="0"/>
              </a:spcBef>
              <a:spcAft>
                <a:spcPts val="1200"/>
              </a:spcAft>
              <a:buFont typeface="Webdings" pitchFamily="18" charset="2"/>
              <a:buChar char=""/>
            </a:pPr>
            <a:r>
              <a:rPr lang="en-US" altLang="en-US" sz="2800" dirty="0"/>
              <a:t>The coach may not be a member of the club at the time of appointment, but may join the club </a:t>
            </a:r>
            <a:r>
              <a:rPr lang="en-US" altLang="en-US" sz="2800" dirty="0" smtClean="0"/>
              <a:t>after being </a:t>
            </a:r>
            <a:r>
              <a:rPr lang="en-US" altLang="en-US" sz="2800" dirty="0"/>
              <a:t>assigned. The club must have 12 or fewer individuals who have paid for membership at the time of </a:t>
            </a:r>
            <a:r>
              <a:rPr lang="en-US" altLang="en-US" sz="2800" dirty="0" smtClean="0"/>
              <a:t>the appointment</a:t>
            </a:r>
            <a:r>
              <a:rPr lang="en-US" altLang="en-US" sz="2800" dirty="0"/>
              <a:t>.</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8458200" y="6400800"/>
            <a:ext cx="24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3</a:t>
            </a:r>
          </a:p>
        </p:txBody>
      </p:sp>
      <p:sp>
        <p:nvSpPr>
          <p:cNvPr id="6" name="Title 5"/>
          <p:cNvSpPr>
            <a:spLocks noGrp="1"/>
          </p:cNvSpPr>
          <p:nvPr>
            <p:ph type="title"/>
          </p:nvPr>
        </p:nvSpPr>
        <p:spPr>
          <a:xfrm>
            <a:off x="914400" y="762000"/>
            <a:ext cx="7162800" cy="914400"/>
          </a:xfrm>
        </p:spPr>
        <p:txBody>
          <a:bodyPr/>
          <a:lstStyle/>
          <a:p>
            <a:pPr>
              <a:defRPr/>
            </a:pPr>
            <a:r>
              <a:rPr lang="en-US" dirty="0" smtClean="0">
                <a:latin typeface="Arial" charset="0"/>
                <a:ea typeface="ヒラギノ角ゴ Pro W3" charset="0"/>
                <a:cs typeface="ヒラギノ角ゴ Pro W3" charset="0"/>
              </a:rPr>
              <a:t>What does Success Look Like?</a:t>
            </a:r>
            <a:endParaRPr lang="en-US" dirty="0">
              <a:latin typeface="Arial" charset="0"/>
              <a:ea typeface="ヒラギノ角ゴ Pro W3" charset="0"/>
              <a:cs typeface="ヒラギノ角ゴ Pro W3" charset="0"/>
            </a:endParaRPr>
          </a:p>
        </p:txBody>
      </p:sp>
      <p:sp>
        <p:nvSpPr>
          <p:cNvPr id="3" name="Rectangle 2"/>
          <p:cNvSpPr/>
          <p:nvPr/>
        </p:nvSpPr>
        <p:spPr>
          <a:xfrm>
            <a:off x="762000" y="1524000"/>
            <a:ext cx="7696200" cy="954107"/>
          </a:xfrm>
          <a:prstGeom prst="rect">
            <a:avLst/>
          </a:prstGeom>
        </p:spPr>
        <p:txBody>
          <a:bodyPr wrap="square">
            <a:spAutoFit/>
          </a:bodyPr>
          <a:lstStyle/>
          <a:p>
            <a:pPr algn="l"/>
            <a:r>
              <a:rPr lang="en-US" sz="1400" dirty="0">
                <a:solidFill>
                  <a:srgbClr val="9A3300"/>
                </a:solidFill>
                <a:latin typeface="Calibri-Light"/>
              </a:rPr>
              <a:t>To be considered for </a:t>
            </a:r>
            <a:r>
              <a:rPr lang="en-US" sz="1400" dirty="0" smtClean="0">
                <a:solidFill>
                  <a:srgbClr val="9A3300"/>
                </a:solidFill>
                <a:latin typeface="Calibri-Light"/>
              </a:rPr>
              <a:t>recognition, </a:t>
            </a:r>
            <a:r>
              <a:rPr lang="en-US" sz="1400" dirty="0">
                <a:solidFill>
                  <a:srgbClr val="9A3300"/>
                </a:solidFill>
                <a:latin typeface="Calibri-Light"/>
              </a:rPr>
              <a:t>your club must either have 20 members or a</a:t>
            </a:r>
          </a:p>
          <a:p>
            <a:pPr algn="l"/>
            <a:r>
              <a:rPr lang="en-US" sz="1400" dirty="0">
                <a:solidFill>
                  <a:srgbClr val="9A3300"/>
                </a:solidFill>
                <a:latin typeface="Calibri-Light"/>
              </a:rPr>
              <a:t>net growth of at least five new members as of June </a:t>
            </a:r>
            <a:r>
              <a:rPr lang="en-US" sz="1400" dirty="0" smtClean="0">
                <a:solidFill>
                  <a:srgbClr val="9A3300"/>
                </a:solidFill>
                <a:latin typeface="Calibri-Light"/>
              </a:rPr>
              <a:t>30, 2021. </a:t>
            </a:r>
            <a:r>
              <a:rPr lang="en-US" sz="1400" dirty="0">
                <a:solidFill>
                  <a:srgbClr val="9A3300"/>
                </a:solidFill>
                <a:latin typeface="Calibri-Light"/>
              </a:rPr>
              <a:t>Transfer members do</a:t>
            </a:r>
          </a:p>
          <a:p>
            <a:pPr algn="l"/>
            <a:r>
              <a:rPr lang="en-US" sz="1400" dirty="0">
                <a:solidFill>
                  <a:srgbClr val="9A3300"/>
                </a:solidFill>
                <a:latin typeface="Calibri-Light"/>
              </a:rPr>
              <a:t>not count toward this total </a:t>
            </a:r>
            <a:r>
              <a:rPr lang="en-US" sz="1400" dirty="0" smtClean="0">
                <a:solidFill>
                  <a:srgbClr val="9A3300"/>
                </a:solidFill>
                <a:latin typeface="Calibri-Light"/>
              </a:rPr>
              <a:t>until </a:t>
            </a:r>
            <a:r>
              <a:rPr lang="en-US" sz="1400" dirty="0">
                <a:solidFill>
                  <a:srgbClr val="9A3300"/>
                </a:solidFill>
                <a:latin typeface="Calibri-Light"/>
              </a:rPr>
              <a:t>their membership has been paid and is current</a:t>
            </a:r>
          </a:p>
          <a:p>
            <a:pPr algn="l"/>
            <a:r>
              <a:rPr lang="en-US" sz="1400" dirty="0">
                <a:solidFill>
                  <a:srgbClr val="9A3300"/>
                </a:solidFill>
                <a:latin typeface="Calibri-Light"/>
              </a:rPr>
              <a:t>in their new club.</a:t>
            </a: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2411826375"/>
              </p:ext>
            </p:extLst>
          </p:nvPr>
        </p:nvGraphicFramePr>
        <p:xfrm>
          <a:off x="1219200" y="2896066"/>
          <a:ext cx="6096000" cy="234672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624506669"/>
                    </a:ext>
                  </a:extLst>
                </a:gridCol>
                <a:gridCol w="3048000">
                  <a:extLst>
                    <a:ext uri="{9D8B030D-6E8A-4147-A177-3AD203B41FA5}">
                      <a16:colId xmlns:a16="http://schemas.microsoft.com/office/drawing/2014/main" val="764451242"/>
                    </a:ext>
                  </a:extLst>
                </a:gridCol>
              </a:tblGrid>
              <a:tr h="533284">
                <a:tc>
                  <a:txBody>
                    <a:bodyPr/>
                    <a:lstStyle/>
                    <a:p>
                      <a:r>
                        <a:rPr lang="en-US" sz="2400" dirty="0" smtClean="0"/>
                        <a:t>Achievement</a:t>
                      </a:r>
                      <a:endParaRPr lang="en-US" sz="2400" dirty="0"/>
                    </a:p>
                  </a:txBody>
                  <a:tcPr/>
                </a:tc>
                <a:tc>
                  <a:txBody>
                    <a:bodyPr/>
                    <a:lstStyle/>
                    <a:p>
                      <a:r>
                        <a:rPr lang="en-US" sz="2400" dirty="0" smtClean="0"/>
                        <a:t>Recognition Earned</a:t>
                      </a:r>
                      <a:endParaRPr lang="en-US" sz="2400" dirty="0"/>
                    </a:p>
                  </a:txBody>
                  <a:tcPr/>
                </a:tc>
                <a:extLst>
                  <a:ext uri="{0D108BD9-81ED-4DB2-BD59-A6C34878D82A}">
                    <a16:rowId xmlns:a16="http://schemas.microsoft.com/office/drawing/2014/main" val="3932628079"/>
                  </a:ext>
                </a:extLst>
              </a:tr>
              <a:tr h="533284">
                <a:tc>
                  <a:txBody>
                    <a:bodyPr/>
                    <a:lstStyle/>
                    <a:p>
                      <a:r>
                        <a:rPr lang="en-US" dirty="0" smtClean="0"/>
                        <a:t>Achieve 5 of the 10 goals</a:t>
                      </a:r>
                      <a:endParaRPr lang="en-US" dirty="0"/>
                    </a:p>
                  </a:txBody>
                  <a:tcPr/>
                </a:tc>
                <a:tc>
                  <a:txBody>
                    <a:bodyPr/>
                    <a:lstStyle/>
                    <a:p>
                      <a:r>
                        <a:rPr lang="en-US" dirty="0" smtClean="0"/>
                        <a:t>Distinguished Club</a:t>
                      </a:r>
                      <a:endParaRPr lang="en-US" dirty="0"/>
                    </a:p>
                  </a:txBody>
                  <a:tcPr/>
                </a:tc>
                <a:extLst>
                  <a:ext uri="{0D108BD9-81ED-4DB2-BD59-A6C34878D82A}">
                    <a16:rowId xmlns:a16="http://schemas.microsoft.com/office/drawing/2014/main" val="2590225631"/>
                  </a:ext>
                </a:extLst>
              </a:tr>
              <a:tr h="533166">
                <a:tc>
                  <a:txBody>
                    <a:bodyPr/>
                    <a:lstStyle/>
                    <a:p>
                      <a:r>
                        <a:rPr lang="en-US" dirty="0" smtClean="0"/>
                        <a:t>Achieve 7 of the 10 goals</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Select Distinguished Club</a:t>
                      </a:r>
                    </a:p>
                    <a:p>
                      <a:endParaRPr lang="en-US" dirty="0"/>
                    </a:p>
                  </a:txBody>
                  <a:tcPr/>
                </a:tc>
                <a:extLst>
                  <a:ext uri="{0D108BD9-81ED-4DB2-BD59-A6C34878D82A}">
                    <a16:rowId xmlns:a16="http://schemas.microsoft.com/office/drawing/2014/main" val="685145276"/>
                  </a:ext>
                </a:extLst>
              </a:tr>
              <a:tr h="5332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Achieve 9 of the 10 goals</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President’s Distinguished Club</a:t>
                      </a:r>
                    </a:p>
                    <a:p>
                      <a:endParaRPr lang="en-US" dirty="0"/>
                    </a:p>
                  </a:txBody>
                  <a:tcPr/>
                </a:tc>
                <a:extLst>
                  <a:ext uri="{0D108BD9-81ED-4DB2-BD59-A6C34878D82A}">
                    <a16:rowId xmlns:a16="http://schemas.microsoft.com/office/drawing/2014/main" val="906662415"/>
                  </a:ext>
                </a:extLst>
              </a:tr>
            </a:tbl>
          </a:graphicData>
        </a:graphic>
      </p:graphicFrame>
      <p:sp>
        <p:nvSpPr>
          <p:cNvPr id="5" name="Rectangle 4"/>
          <p:cNvSpPr/>
          <p:nvPr/>
        </p:nvSpPr>
        <p:spPr bwMode="auto">
          <a:xfrm>
            <a:off x="1219200" y="3352800"/>
            <a:ext cx="6096000" cy="6096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58359712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8458200" y="6400800"/>
            <a:ext cx="24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3</a:t>
            </a:r>
          </a:p>
        </p:txBody>
      </p:sp>
      <p:sp>
        <p:nvSpPr>
          <p:cNvPr id="6" name="Title 5"/>
          <p:cNvSpPr>
            <a:spLocks noGrp="1"/>
          </p:cNvSpPr>
          <p:nvPr>
            <p:ph type="title"/>
          </p:nvPr>
        </p:nvSpPr>
        <p:spPr>
          <a:xfrm>
            <a:off x="914400" y="762000"/>
            <a:ext cx="7162800" cy="914400"/>
          </a:xfrm>
        </p:spPr>
        <p:txBody>
          <a:bodyPr/>
          <a:lstStyle/>
          <a:p>
            <a:pPr>
              <a:defRPr/>
            </a:pPr>
            <a:r>
              <a:rPr lang="en-US" dirty="0" smtClean="0">
                <a:latin typeface="Arial" charset="0"/>
                <a:ea typeface="ヒラギノ角ゴ Pro W3" charset="0"/>
                <a:cs typeface="ヒラギノ角ゴ Pro W3" charset="0"/>
              </a:rPr>
              <a:t>What does Success Look Like?</a:t>
            </a:r>
            <a:endParaRPr lang="en-US" dirty="0">
              <a:latin typeface="Arial" charset="0"/>
              <a:ea typeface="ヒラギノ角ゴ Pro W3" charset="0"/>
              <a:cs typeface="ヒラギノ角ゴ Pro W3"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51829751"/>
              </p:ext>
            </p:extLst>
          </p:nvPr>
        </p:nvGraphicFramePr>
        <p:xfrm>
          <a:off x="381000" y="1497654"/>
          <a:ext cx="8077200" cy="5377202"/>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597493752"/>
                    </a:ext>
                  </a:extLst>
                </a:gridCol>
                <a:gridCol w="2019300">
                  <a:extLst>
                    <a:ext uri="{9D8B030D-6E8A-4147-A177-3AD203B41FA5}">
                      <a16:colId xmlns:a16="http://schemas.microsoft.com/office/drawing/2014/main" val="1954911049"/>
                    </a:ext>
                  </a:extLst>
                </a:gridCol>
                <a:gridCol w="2019300">
                  <a:extLst>
                    <a:ext uri="{9D8B030D-6E8A-4147-A177-3AD203B41FA5}">
                      <a16:colId xmlns:a16="http://schemas.microsoft.com/office/drawing/2014/main" val="2140663668"/>
                    </a:ext>
                  </a:extLst>
                </a:gridCol>
                <a:gridCol w="2019300">
                  <a:extLst>
                    <a:ext uri="{9D8B030D-6E8A-4147-A177-3AD203B41FA5}">
                      <a16:colId xmlns:a16="http://schemas.microsoft.com/office/drawing/2014/main" val="2248948577"/>
                    </a:ext>
                  </a:extLst>
                </a:gridCol>
              </a:tblGrid>
              <a:tr h="334679">
                <a:tc>
                  <a:txBody>
                    <a:bodyPr/>
                    <a:lstStyle/>
                    <a:p>
                      <a:r>
                        <a:rPr lang="en-US" sz="1200" dirty="0" smtClean="0">
                          <a:latin typeface="Arial" panose="020B0604020202020204" pitchFamily="34" charset="0"/>
                          <a:cs typeface="Arial" panose="020B0604020202020204" pitchFamily="34" charset="0"/>
                        </a:rPr>
                        <a:t>Education</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Membership</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Training</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Administration</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11423631"/>
                  </a:ext>
                </a:extLst>
              </a:tr>
              <a:tr h="1840735">
                <a:tc>
                  <a:txBody>
                    <a:bodyPr/>
                    <a:lstStyle/>
                    <a:p>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1. Four members complete Level 1 in a learning path</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7. Four new members</a:t>
                      </a:r>
                    </a:p>
                  </a:txBody>
                  <a:tcPr/>
                </a:tc>
                <a:tc>
                  <a:txBody>
                    <a:bodyPr/>
                    <a:lstStyle/>
                    <a:p>
                      <a:r>
                        <a:rPr lang="en-US" sz="1200" dirty="0" smtClean="0">
                          <a:latin typeface="Arial" panose="020B0604020202020204" pitchFamily="34" charset="0"/>
                          <a:cs typeface="Arial" panose="020B0604020202020204" pitchFamily="34" charset="0"/>
                        </a:rPr>
                        <a:t>9. A minimum of four club officers trained during each of the two training periods</a:t>
                      </a:r>
                      <a:endParaRPr lang="en-US" sz="1200" dirty="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10.On time payment of membership dues accompanied by the names of eight members (at</a:t>
                      </a:r>
                    </a:p>
                    <a:p>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least three of whom must be renewing members) for one period and on-time submission</a:t>
                      </a:r>
                    </a:p>
                    <a:p>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of one club officer list.</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2626905"/>
                  </a:ext>
                </a:extLst>
              </a:tr>
              <a:tr h="474129">
                <a:tc>
                  <a:txBody>
                    <a:bodyPr/>
                    <a:lstStyle/>
                    <a:p>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2. Two members complete Level 2 in a learning path</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8. Four more new members</a:t>
                      </a:r>
                    </a:p>
                    <a:p>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6835938"/>
                  </a:ext>
                </a:extLst>
              </a:tr>
              <a:tr h="669358">
                <a:tc>
                  <a:txBody>
                    <a:bodyPr/>
                    <a:lstStyle/>
                    <a:p>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3. Two additional members complete Level 2 in a learning path</a:t>
                      </a:r>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6500919"/>
                  </a:ext>
                </a:extLst>
              </a:tr>
              <a:tr h="474129">
                <a:tc>
                  <a:txBody>
                    <a:bodyPr/>
                    <a:lstStyle/>
                    <a:p>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4. Two members complete Level 3 in a learning path</a:t>
                      </a:r>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997112"/>
                  </a:ext>
                </a:extLst>
              </a:tr>
              <a:tr h="669358">
                <a:tc>
                  <a:txBody>
                    <a:bodyPr/>
                    <a:lstStyle/>
                    <a:p>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5. One member completes Level 4 or Level 5 in a learning path or DTM</a:t>
                      </a:r>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5203949"/>
                  </a:ext>
                </a:extLst>
              </a:tr>
              <a:tr h="669358">
                <a:tc>
                  <a:txBody>
                    <a:bodyPr/>
                    <a:lstStyle/>
                    <a:p>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6. One member completes Level 4 or Level 5 in a learning path or DTM</a:t>
                      </a:r>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08166041"/>
                  </a:ext>
                </a:extLst>
              </a:tr>
            </a:tbl>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8229600" y="6400800"/>
            <a:ext cx="471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4b</a:t>
            </a:r>
          </a:p>
        </p:txBody>
      </p:sp>
      <p:sp>
        <p:nvSpPr>
          <p:cNvPr id="6" name="Title 5"/>
          <p:cNvSpPr>
            <a:spLocks noGrp="1"/>
          </p:cNvSpPr>
          <p:nvPr>
            <p:ph type="title"/>
          </p:nvPr>
        </p:nvSpPr>
        <p:spPr>
          <a:xfrm>
            <a:off x="914400" y="990600"/>
            <a:ext cx="7162800" cy="914400"/>
          </a:xfrm>
        </p:spPr>
        <p:txBody>
          <a:bodyPr/>
          <a:lstStyle/>
          <a:p>
            <a:pPr>
              <a:defRPr/>
            </a:pPr>
            <a:r>
              <a:rPr lang="en-US" dirty="0" smtClean="0">
                <a:latin typeface="Arial" charset="0"/>
                <a:ea typeface="ヒラギノ角ゴ Pro W3" charset="0"/>
                <a:cs typeface="ヒラギノ角ゴ Pro W3" charset="0"/>
              </a:rPr>
              <a:t>Who is going to do the work?</a:t>
            </a:r>
            <a:endParaRPr lang="en-US" dirty="0">
              <a:latin typeface="Arial" charset="0"/>
              <a:ea typeface="ヒラギノ角ゴ Pro W3" charset="0"/>
              <a:cs typeface="ヒラギノ角ゴ Pro W3" charset="0"/>
            </a:endParaRPr>
          </a:p>
        </p:txBody>
      </p:sp>
      <p:sp>
        <p:nvSpPr>
          <p:cNvPr id="7" name="Rectangle 3"/>
          <p:cNvSpPr txBox="1">
            <a:spLocks noChangeArrowheads="1"/>
          </p:cNvSpPr>
          <p:nvPr/>
        </p:nvSpPr>
        <p:spPr bwMode="auto">
          <a:xfrm>
            <a:off x="1219200" y="1905000"/>
            <a:ext cx="65532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8788" indent="-45878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r>
              <a:rPr lang="en-US" sz="2800" dirty="0"/>
              <a:t>Not just you! That’s the good news. To be successful, you’ll need some help. The club’s officers and members, the club coaches, the area director, and other district leaders make up the Club Rescue Team, and they must work together if the venture is to be successful. In most cases, the club coaches will coordinate the actions that are to be taken.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Actions</a:t>
            </a:r>
            <a:endParaRPr lang="en-US" dirty="0"/>
          </a:p>
        </p:txBody>
      </p:sp>
      <p:sp>
        <p:nvSpPr>
          <p:cNvPr id="3" name="Text Placeholder 2"/>
          <p:cNvSpPr>
            <a:spLocks noGrp="1"/>
          </p:cNvSpPr>
          <p:nvPr>
            <p:ph type="body" sz="half" idx="1"/>
          </p:nvPr>
        </p:nvSpPr>
        <p:spPr/>
        <p:txBody>
          <a:bodyPr/>
          <a:lstStyle/>
          <a:p>
            <a:r>
              <a:rPr lang="en-US" dirty="0" smtClean="0"/>
              <a:t>Internal Actions</a:t>
            </a:r>
            <a:endParaRPr lang="en-US" dirty="0"/>
          </a:p>
        </p:txBody>
      </p:sp>
      <p:sp>
        <p:nvSpPr>
          <p:cNvPr id="4" name="Content Placeholder 3"/>
          <p:cNvSpPr>
            <a:spLocks noGrp="1"/>
          </p:cNvSpPr>
          <p:nvPr>
            <p:ph sz="half" idx="2"/>
          </p:nvPr>
        </p:nvSpPr>
        <p:spPr/>
        <p:txBody>
          <a:bodyPr/>
          <a:lstStyle/>
          <a:p>
            <a:r>
              <a:rPr lang="en-US" dirty="0" smtClean="0"/>
              <a:t>External Actions</a:t>
            </a:r>
            <a:endParaRPr lang="en-US" dirty="0"/>
          </a:p>
        </p:txBody>
      </p:sp>
    </p:spTree>
    <p:extLst>
      <p:ext uri="{BB962C8B-B14F-4D97-AF65-F5344CB8AC3E}">
        <p14:creationId xmlns:p14="http://schemas.microsoft.com/office/powerpoint/2010/main" val="1304944641"/>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8458200" y="6400800"/>
            <a:ext cx="242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5</a:t>
            </a:r>
          </a:p>
        </p:txBody>
      </p:sp>
      <p:sp>
        <p:nvSpPr>
          <p:cNvPr id="6" name="Title 5"/>
          <p:cNvSpPr>
            <a:spLocks noGrp="1"/>
          </p:cNvSpPr>
          <p:nvPr>
            <p:ph type="title"/>
          </p:nvPr>
        </p:nvSpPr>
        <p:spPr>
          <a:xfrm>
            <a:off x="893763" y="990600"/>
            <a:ext cx="7162800" cy="914400"/>
          </a:xfrm>
        </p:spPr>
        <p:txBody>
          <a:bodyPr/>
          <a:lstStyle/>
          <a:p>
            <a:pPr>
              <a:defRPr/>
            </a:pPr>
            <a:r>
              <a:rPr lang="en-US" dirty="0" smtClean="0">
                <a:latin typeface="Arial" charset="0"/>
                <a:ea typeface="ヒラギノ角ゴ Pro W3" charset="0"/>
                <a:cs typeface="ヒラギノ角ゴ Pro W3" charset="0"/>
              </a:rPr>
              <a:t>Internal Actions</a:t>
            </a:r>
            <a:endParaRPr lang="en-US" dirty="0">
              <a:latin typeface="Arial" charset="0"/>
              <a:ea typeface="ヒラギノ角ゴ Pro W3" charset="0"/>
              <a:cs typeface="ヒラギノ角ゴ Pro W3" charset="0"/>
            </a:endParaRPr>
          </a:p>
        </p:txBody>
      </p:sp>
      <p:pic>
        <p:nvPicPr>
          <p:cNvPr id="2" name="Picture 1"/>
          <p:cNvPicPr>
            <a:picLocks noChangeAspect="1"/>
          </p:cNvPicPr>
          <p:nvPr/>
        </p:nvPicPr>
        <p:blipFill>
          <a:blip r:embed="rId3"/>
          <a:stretch>
            <a:fillRect/>
          </a:stretch>
        </p:blipFill>
        <p:spPr>
          <a:xfrm>
            <a:off x="1219200" y="1828800"/>
            <a:ext cx="7162800" cy="5086051"/>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8458200" y="6400800"/>
            <a:ext cx="242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5</a:t>
            </a:r>
          </a:p>
        </p:txBody>
      </p:sp>
      <p:sp>
        <p:nvSpPr>
          <p:cNvPr id="6" name="Title 5"/>
          <p:cNvSpPr>
            <a:spLocks noGrp="1"/>
          </p:cNvSpPr>
          <p:nvPr>
            <p:ph type="title"/>
          </p:nvPr>
        </p:nvSpPr>
        <p:spPr>
          <a:xfrm>
            <a:off x="893763" y="990600"/>
            <a:ext cx="7162800" cy="914400"/>
          </a:xfrm>
        </p:spPr>
        <p:txBody>
          <a:bodyPr/>
          <a:lstStyle/>
          <a:p>
            <a:pPr>
              <a:defRPr/>
            </a:pPr>
            <a:r>
              <a:rPr lang="en-US" dirty="0" smtClean="0">
                <a:latin typeface="Arial" charset="0"/>
                <a:ea typeface="ヒラギノ角ゴ Pro W3" charset="0"/>
                <a:cs typeface="ヒラギノ角ゴ Pro W3" charset="0"/>
              </a:rPr>
              <a:t>Internal Actions</a:t>
            </a:r>
            <a:endParaRPr lang="en-US" dirty="0">
              <a:latin typeface="Arial" charset="0"/>
              <a:ea typeface="ヒラギノ角ゴ Pro W3" charset="0"/>
              <a:cs typeface="ヒラギノ角ゴ Pro W3" charset="0"/>
            </a:endParaRPr>
          </a:p>
        </p:txBody>
      </p:sp>
      <p:sp>
        <p:nvSpPr>
          <p:cNvPr id="7" name="Rectangle 3"/>
          <p:cNvSpPr txBox="1">
            <a:spLocks noChangeArrowheads="1"/>
          </p:cNvSpPr>
          <p:nvPr/>
        </p:nvSpPr>
        <p:spPr bwMode="auto">
          <a:xfrm>
            <a:off x="1295400" y="1905000"/>
            <a:ext cx="6858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8788" indent="-45878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eaLnBrk="1" hangingPunct="1">
              <a:spcBef>
                <a:spcPts val="600"/>
              </a:spcBef>
              <a:spcAft>
                <a:spcPts val="1200"/>
              </a:spcAft>
              <a:buFont typeface="Webdings" pitchFamily="18" charset="2"/>
              <a:buChar char=""/>
            </a:pPr>
            <a:r>
              <a:rPr lang="en-US" altLang="en-US" sz="2800" dirty="0" smtClean="0"/>
              <a:t>Meeting Time, Place, &amp; Location</a:t>
            </a:r>
          </a:p>
          <a:p>
            <a:pPr eaLnBrk="1" hangingPunct="1">
              <a:spcBef>
                <a:spcPts val="600"/>
              </a:spcBef>
              <a:spcAft>
                <a:spcPts val="1200"/>
              </a:spcAft>
              <a:buFont typeface="Webdings" pitchFamily="18" charset="2"/>
              <a:buChar char=""/>
            </a:pPr>
            <a:r>
              <a:rPr lang="en-US" altLang="en-US" sz="2800" dirty="0" smtClean="0"/>
              <a:t>Club Meetings and Club Roles</a:t>
            </a:r>
          </a:p>
          <a:p>
            <a:pPr eaLnBrk="1" hangingPunct="1">
              <a:spcBef>
                <a:spcPts val="600"/>
              </a:spcBef>
              <a:spcAft>
                <a:spcPts val="1200"/>
              </a:spcAft>
              <a:buFont typeface="Webdings" pitchFamily="18" charset="2"/>
              <a:buChar char=""/>
            </a:pPr>
            <a:r>
              <a:rPr lang="en-US" altLang="en-US" sz="2800" dirty="0" smtClean="0"/>
              <a:t>Guest and Current Members</a:t>
            </a:r>
          </a:p>
          <a:p>
            <a:pPr eaLnBrk="1" hangingPunct="1">
              <a:spcBef>
                <a:spcPts val="600"/>
              </a:spcBef>
              <a:spcAft>
                <a:spcPts val="1200"/>
              </a:spcAft>
              <a:buFont typeface="Webdings" pitchFamily="18" charset="2"/>
              <a:buChar char=""/>
            </a:pPr>
            <a:r>
              <a:rPr lang="en-US" altLang="en-US" sz="2800" dirty="0" smtClean="0"/>
              <a:t>Officers</a:t>
            </a:r>
          </a:p>
          <a:p>
            <a:pPr eaLnBrk="1" hangingPunct="1">
              <a:spcBef>
                <a:spcPts val="600"/>
              </a:spcBef>
              <a:spcAft>
                <a:spcPts val="1200"/>
              </a:spcAft>
              <a:buFont typeface="Webdings" pitchFamily="18" charset="2"/>
              <a:buChar char=""/>
            </a:pPr>
            <a:r>
              <a:rPr lang="en-US" altLang="en-US" sz="2800" dirty="0" smtClean="0"/>
              <a:t>Achievements</a:t>
            </a:r>
            <a:endParaRPr lang="en-US" altLang="en-US" sz="2800" dirty="0"/>
          </a:p>
        </p:txBody>
      </p:sp>
    </p:spTree>
    <p:extLst>
      <p:ext uri="{BB962C8B-B14F-4D97-AF65-F5344CB8AC3E}">
        <p14:creationId xmlns:p14="http://schemas.microsoft.com/office/powerpoint/2010/main" val="295115948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25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25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25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25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8458200" y="6400800"/>
            <a:ext cx="242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5</a:t>
            </a:r>
          </a:p>
        </p:txBody>
      </p:sp>
      <p:sp>
        <p:nvSpPr>
          <p:cNvPr id="6" name="Title 5"/>
          <p:cNvSpPr>
            <a:spLocks noGrp="1"/>
          </p:cNvSpPr>
          <p:nvPr>
            <p:ph type="title"/>
          </p:nvPr>
        </p:nvSpPr>
        <p:spPr>
          <a:xfrm>
            <a:off x="893763" y="990600"/>
            <a:ext cx="7162800" cy="914400"/>
          </a:xfrm>
        </p:spPr>
        <p:txBody>
          <a:bodyPr/>
          <a:lstStyle/>
          <a:p>
            <a:pPr eaLnBrk="1" hangingPunct="1">
              <a:spcBef>
                <a:spcPts val="600"/>
              </a:spcBef>
              <a:spcAft>
                <a:spcPts val="1200"/>
              </a:spcAft>
            </a:pPr>
            <a:r>
              <a:rPr lang="en-US" altLang="en-US" dirty="0"/>
              <a:t>Meeting Time, Place, &amp; Location</a:t>
            </a:r>
          </a:p>
        </p:txBody>
      </p:sp>
      <p:sp>
        <p:nvSpPr>
          <p:cNvPr id="7" name="Rectangle 3"/>
          <p:cNvSpPr txBox="1">
            <a:spLocks noChangeArrowheads="1"/>
          </p:cNvSpPr>
          <p:nvPr/>
        </p:nvSpPr>
        <p:spPr bwMode="auto">
          <a:xfrm>
            <a:off x="1295400" y="1905000"/>
            <a:ext cx="6858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8788" indent="-45878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r>
              <a:rPr lang="en-US" dirty="0" smtClean="0"/>
              <a:t>Does </a:t>
            </a:r>
            <a:r>
              <a:rPr lang="en-US" dirty="0"/>
              <a:t>the club meet downtown in the late evening? In the morning in a suburbs? Is the building easily accessible? Is the parking lot well-lit? Too many steps? Bad neighborhood? Too noisy? Often changing the meeting time, place, and/or location has a major positive impact on the club’s rebuilding efforts. </a:t>
            </a:r>
            <a:endParaRPr lang="en-US" altLang="en-US" sz="2800" dirty="0"/>
          </a:p>
        </p:txBody>
      </p:sp>
    </p:spTree>
    <p:extLst>
      <p:ext uri="{BB962C8B-B14F-4D97-AF65-F5344CB8AC3E}">
        <p14:creationId xmlns:p14="http://schemas.microsoft.com/office/powerpoint/2010/main" val="223630187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8458200" y="6400800"/>
            <a:ext cx="242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8</a:t>
            </a:r>
          </a:p>
        </p:txBody>
      </p:sp>
      <p:sp>
        <p:nvSpPr>
          <p:cNvPr id="6" name="Title 5"/>
          <p:cNvSpPr>
            <a:spLocks noGrp="1"/>
          </p:cNvSpPr>
          <p:nvPr>
            <p:ph type="title"/>
          </p:nvPr>
        </p:nvSpPr>
        <p:spPr>
          <a:xfrm>
            <a:off x="858838" y="971550"/>
            <a:ext cx="7162800" cy="914400"/>
          </a:xfrm>
        </p:spPr>
        <p:txBody>
          <a:bodyPr/>
          <a:lstStyle/>
          <a:p>
            <a:pPr>
              <a:defRPr/>
            </a:pPr>
            <a:r>
              <a:rPr lang="en-US" dirty="0" smtClean="0">
                <a:latin typeface="Arial" charset="0"/>
                <a:ea typeface="ヒラギノ角ゴ Pro W3" charset="0"/>
                <a:cs typeface="ヒラギノ角ゴ Pro W3" charset="0"/>
              </a:rPr>
              <a:t>In a successful club meeting:</a:t>
            </a:r>
            <a:endParaRPr lang="en-US" dirty="0">
              <a:latin typeface="Arial" charset="0"/>
              <a:ea typeface="ヒラギノ角ゴ Pro W3" charset="0"/>
              <a:cs typeface="ヒラギノ角ゴ Pro W3" charset="0"/>
            </a:endParaRPr>
          </a:p>
        </p:txBody>
      </p:sp>
      <p:sp>
        <p:nvSpPr>
          <p:cNvPr id="7" name="Rectangle 3"/>
          <p:cNvSpPr txBox="1">
            <a:spLocks noChangeArrowheads="1"/>
          </p:cNvSpPr>
          <p:nvPr/>
        </p:nvSpPr>
        <p:spPr bwMode="auto">
          <a:xfrm>
            <a:off x="1219200" y="2057400"/>
            <a:ext cx="693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8788" indent="-45878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eaLnBrk="1" hangingPunct="1">
              <a:spcBef>
                <a:spcPct val="0"/>
              </a:spcBef>
              <a:spcAft>
                <a:spcPts val="1200"/>
              </a:spcAft>
              <a:buFont typeface="Webdings" pitchFamily="18" charset="2"/>
              <a:buChar char=""/>
            </a:pPr>
            <a:r>
              <a:rPr lang="en-US" altLang="en-US" sz="2800"/>
              <a:t>Teach the club how to plan and produce club meetings.</a:t>
            </a:r>
          </a:p>
          <a:p>
            <a:pPr eaLnBrk="1" hangingPunct="1">
              <a:spcBef>
                <a:spcPct val="0"/>
              </a:spcBef>
              <a:spcAft>
                <a:spcPts val="1200"/>
              </a:spcAft>
              <a:buFont typeface="Webdings" pitchFamily="18" charset="2"/>
              <a:buChar char=""/>
            </a:pPr>
            <a:r>
              <a:rPr lang="en-US" altLang="en-US" sz="2800"/>
              <a:t>Ensure the vice president education reviews the </a:t>
            </a:r>
            <a:r>
              <a:rPr lang="en-US" altLang="en-US" sz="2800" i="1"/>
              <a:t>Club Leadership Handbook.</a:t>
            </a:r>
          </a:p>
          <a:p>
            <a:pPr eaLnBrk="1" hangingPunct="1">
              <a:spcBef>
                <a:spcPct val="0"/>
              </a:spcBef>
              <a:spcAft>
                <a:spcPts val="1200"/>
              </a:spcAft>
              <a:buFont typeface="Webdings" pitchFamily="18" charset="2"/>
              <a:buChar char=""/>
            </a:pPr>
            <a:r>
              <a:rPr lang="en-US" altLang="en-US" sz="2800"/>
              <a:t>Show club leaders how to find and </a:t>
            </a:r>
            <a:br>
              <a:rPr lang="en-US" altLang="en-US" sz="2800"/>
            </a:br>
            <a:r>
              <a:rPr lang="en-US" altLang="en-US" sz="2800"/>
              <a:t>use other tools.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8229600" y="6400800"/>
            <a:ext cx="471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10</a:t>
            </a:r>
          </a:p>
        </p:txBody>
      </p:sp>
      <p:sp>
        <p:nvSpPr>
          <p:cNvPr id="6" name="Title 5"/>
          <p:cNvSpPr>
            <a:spLocks noGrp="1"/>
          </p:cNvSpPr>
          <p:nvPr>
            <p:ph type="title"/>
          </p:nvPr>
        </p:nvSpPr>
        <p:spPr>
          <a:xfrm>
            <a:off x="838200" y="957263"/>
            <a:ext cx="7162800" cy="914400"/>
          </a:xfrm>
        </p:spPr>
        <p:txBody>
          <a:bodyPr/>
          <a:lstStyle/>
          <a:p>
            <a:pPr>
              <a:defRPr/>
            </a:pPr>
            <a:r>
              <a:rPr lang="en-US" dirty="0" smtClean="0">
                <a:latin typeface="Arial" charset="0"/>
                <a:ea typeface="ヒラギノ角ゴ Pro W3" charset="0"/>
                <a:cs typeface="ヒラギノ角ゴ Pro W3" charset="0"/>
              </a:rPr>
              <a:t>Teach Club Meeting Roles</a:t>
            </a:r>
            <a:endParaRPr lang="en-US" dirty="0">
              <a:latin typeface="Arial" charset="0"/>
              <a:ea typeface="ヒラギノ角ゴ Pro W3" charset="0"/>
              <a:cs typeface="ヒラギノ角ゴ Pro W3" charset="0"/>
            </a:endParaRPr>
          </a:p>
        </p:txBody>
      </p:sp>
      <p:sp>
        <p:nvSpPr>
          <p:cNvPr id="7" name="Rectangle 3"/>
          <p:cNvSpPr txBox="1">
            <a:spLocks noChangeArrowheads="1"/>
          </p:cNvSpPr>
          <p:nvPr/>
        </p:nvSpPr>
        <p:spPr bwMode="auto">
          <a:xfrm>
            <a:off x="1219200" y="2057400"/>
            <a:ext cx="762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8788" indent="-45878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eaLnBrk="1" hangingPunct="1">
              <a:spcBef>
                <a:spcPct val="0"/>
              </a:spcBef>
              <a:spcAft>
                <a:spcPts val="1200"/>
              </a:spcAft>
              <a:buFont typeface="Webdings" pitchFamily="18" charset="2"/>
              <a:buChar char=""/>
            </a:pPr>
            <a:r>
              <a:rPr lang="en-US" altLang="en-US" sz="2800" dirty="0" smtClean="0"/>
              <a:t>Toastmaster</a:t>
            </a:r>
          </a:p>
          <a:p>
            <a:pPr eaLnBrk="1" hangingPunct="1">
              <a:spcBef>
                <a:spcPct val="0"/>
              </a:spcBef>
              <a:spcAft>
                <a:spcPts val="1200"/>
              </a:spcAft>
              <a:buFont typeface="Webdings" pitchFamily="18" charset="2"/>
              <a:buChar char=""/>
            </a:pPr>
            <a:r>
              <a:rPr lang="en-US" altLang="en-US" sz="2800" dirty="0" smtClean="0"/>
              <a:t>Speaker</a:t>
            </a:r>
          </a:p>
          <a:p>
            <a:pPr eaLnBrk="1" hangingPunct="1">
              <a:spcBef>
                <a:spcPct val="0"/>
              </a:spcBef>
              <a:spcAft>
                <a:spcPts val="1200"/>
              </a:spcAft>
              <a:buFont typeface="Webdings" pitchFamily="18" charset="2"/>
              <a:buChar char=""/>
            </a:pPr>
            <a:r>
              <a:rPr lang="en-US" altLang="en-US" sz="2800" dirty="0" smtClean="0"/>
              <a:t>Evaluator</a:t>
            </a:r>
          </a:p>
          <a:p>
            <a:pPr eaLnBrk="1" hangingPunct="1">
              <a:spcBef>
                <a:spcPct val="0"/>
              </a:spcBef>
              <a:spcAft>
                <a:spcPts val="1200"/>
              </a:spcAft>
              <a:buFont typeface="Webdings" pitchFamily="18" charset="2"/>
              <a:buChar char=""/>
            </a:pPr>
            <a:r>
              <a:rPr lang="en-US" altLang="en-US" sz="2800" dirty="0" smtClean="0"/>
              <a:t>Table Topics Master</a:t>
            </a:r>
          </a:p>
          <a:p>
            <a:pPr eaLnBrk="1" hangingPunct="1">
              <a:spcBef>
                <a:spcPct val="0"/>
              </a:spcBef>
              <a:spcAft>
                <a:spcPts val="1200"/>
              </a:spcAft>
              <a:buFont typeface="Webdings" pitchFamily="18" charset="2"/>
              <a:buChar char=""/>
            </a:pPr>
            <a:r>
              <a:rPr lang="en-US" altLang="en-US" sz="2800" dirty="0" smtClean="0"/>
              <a:t>General Evaluator (Example)</a:t>
            </a:r>
          </a:p>
          <a:p>
            <a:pPr eaLnBrk="1" hangingPunct="1">
              <a:spcBef>
                <a:spcPct val="0"/>
              </a:spcBef>
              <a:spcAft>
                <a:spcPts val="1200"/>
              </a:spcAft>
              <a:buFont typeface="Webdings" pitchFamily="18" charset="2"/>
              <a:buChar char=""/>
            </a:pPr>
            <a:r>
              <a:rPr lang="en-US" altLang="en-US" sz="2800" dirty="0" smtClean="0"/>
              <a:t>Timer</a:t>
            </a:r>
          </a:p>
          <a:p>
            <a:pPr eaLnBrk="1" hangingPunct="1">
              <a:spcBef>
                <a:spcPct val="0"/>
              </a:spcBef>
              <a:spcAft>
                <a:spcPts val="1200"/>
              </a:spcAft>
              <a:buFont typeface="Webdings" pitchFamily="18" charset="2"/>
              <a:buChar char=""/>
            </a:pPr>
            <a:r>
              <a:rPr lang="en-US" altLang="en-US" sz="2800" dirty="0" smtClean="0"/>
              <a:t>WAG (Grammarian, Ah-Counter)</a:t>
            </a:r>
            <a:endParaRPr lang="en-US" altLang="en-US" sz="2800" dirty="0"/>
          </a:p>
        </p:txBody>
      </p:sp>
      <p:sp>
        <p:nvSpPr>
          <p:cNvPr id="2" name="Rectangle 1"/>
          <p:cNvSpPr/>
          <p:nvPr/>
        </p:nvSpPr>
        <p:spPr bwMode="auto">
          <a:xfrm>
            <a:off x="1752600" y="4419600"/>
            <a:ext cx="4724400" cy="5334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219200" y="1981200"/>
            <a:ext cx="7315200" cy="4343400"/>
          </a:xfrm>
        </p:spPr>
        <p:txBody>
          <a:bodyPr/>
          <a:lstStyle/>
          <a:p>
            <a:pPr marL="458788" indent="-458788" eaLnBrk="1" hangingPunct="1">
              <a:lnSpc>
                <a:spcPct val="110000"/>
              </a:lnSpc>
              <a:spcBef>
                <a:spcPct val="0"/>
              </a:spcBef>
              <a:spcAft>
                <a:spcPts val="1600"/>
              </a:spcAft>
              <a:buFont typeface="Webdings" pitchFamily="18" charset="2"/>
              <a:buChar char=""/>
            </a:pPr>
            <a:r>
              <a:rPr lang="en-US" altLang="en-US" smtClean="0">
                <a:latin typeface="Arial" pitchFamily="34" charset="0"/>
                <a:ea typeface="ヒラギノ角ゴ Pro W3" pitchFamily="-65" charset="-128"/>
                <a:cs typeface="Arial" pitchFamily="34" charset="0"/>
              </a:rPr>
              <a:t>Club coach qualifications</a:t>
            </a:r>
          </a:p>
          <a:p>
            <a:pPr marL="458788" indent="-458788" eaLnBrk="1" hangingPunct="1">
              <a:lnSpc>
                <a:spcPct val="110000"/>
              </a:lnSpc>
              <a:spcBef>
                <a:spcPct val="0"/>
              </a:spcBef>
              <a:spcAft>
                <a:spcPts val="1600"/>
              </a:spcAft>
              <a:buFont typeface="Webdings" pitchFamily="18" charset="2"/>
              <a:buChar char=""/>
            </a:pPr>
            <a:r>
              <a:rPr lang="en-US" altLang="en-US" smtClean="0">
                <a:latin typeface="Arial" pitchFamily="34" charset="0"/>
                <a:ea typeface="ヒラギノ角ゴ Pro W3" pitchFamily="-65" charset="-128"/>
                <a:cs typeface="Arial" pitchFamily="34" charset="0"/>
              </a:rPr>
              <a:t>Why a club coach is needed</a:t>
            </a:r>
          </a:p>
          <a:p>
            <a:pPr marL="458788" indent="-458788" eaLnBrk="1" hangingPunct="1">
              <a:lnSpc>
                <a:spcPct val="110000"/>
              </a:lnSpc>
              <a:spcBef>
                <a:spcPct val="0"/>
              </a:spcBef>
              <a:spcAft>
                <a:spcPts val="1600"/>
              </a:spcAft>
              <a:buFont typeface="Webdings" pitchFamily="18" charset="2"/>
              <a:buChar char=""/>
            </a:pPr>
            <a:r>
              <a:rPr lang="en-US" altLang="en-US" smtClean="0">
                <a:latin typeface="Arial" pitchFamily="34" charset="0"/>
                <a:ea typeface="ヒラギノ角ゴ Pro W3" pitchFamily="-65" charset="-128"/>
                <a:cs typeface="Arial" pitchFamily="34" charset="0"/>
              </a:rPr>
              <a:t>How to be an effective club coach</a:t>
            </a:r>
          </a:p>
        </p:txBody>
      </p:sp>
      <p:sp>
        <p:nvSpPr>
          <p:cNvPr id="3075" name="Rectangle 10"/>
          <p:cNvSpPr>
            <a:spLocks noChangeArrowheads="1"/>
          </p:cNvSpPr>
          <p:nvPr/>
        </p:nvSpPr>
        <p:spPr bwMode="auto">
          <a:xfrm>
            <a:off x="8458200" y="6400800"/>
            <a:ext cx="24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t>1</a:t>
            </a:r>
          </a:p>
        </p:txBody>
      </p:sp>
      <p:sp>
        <p:nvSpPr>
          <p:cNvPr id="6" name="Title 5"/>
          <p:cNvSpPr>
            <a:spLocks noGrp="1"/>
          </p:cNvSpPr>
          <p:nvPr>
            <p:ph type="title"/>
          </p:nvPr>
        </p:nvSpPr>
        <p:spPr>
          <a:xfrm>
            <a:off x="914400" y="914400"/>
            <a:ext cx="7772400" cy="1066800"/>
          </a:xfrm>
        </p:spPr>
        <p:txBody>
          <a:bodyPr/>
          <a:lstStyle/>
          <a:p>
            <a:pPr>
              <a:defRPr/>
            </a:pPr>
            <a:r>
              <a:rPr lang="en-US" dirty="0" smtClean="0">
                <a:latin typeface="Arial" charset="0"/>
                <a:ea typeface="ヒラギノ角ゴ Pro W3" charset="0"/>
                <a:cs typeface="ヒラギノ角ゴ Pro W3" charset="0"/>
              </a:rPr>
              <a:t>Agenda</a:t>
            </a:r>
            <a:endParaRPr lang="en-US" dirty="0">
              <a:latin typeface="Arial" charset="0"/>
              <a:ea typeface="ヒラギノ角ゴ Pro W3" charset="0"/>
              <a:cs typeface="ヒラギノ角ゴ Pro W3"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8458200" y="6400800"/>
            <a:ext cx="242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7</a:t>
            </a:r>
          </a:p>
        </p:txBody>
      </p:sp>
      <p:sp>
        <p:nvSpPr>
          <p:cNvPr id="6" name="Title 5"/>
          <p:cNvSpPr>
            <a:spLocks noGrp="1"/>
          </p:cNvSpPr>
          <p:nvPr>
            <p:ph type="title"/>
          </p:nvPr>
        </p:nvSpPr>
        <p:spPr>
          <a:xfrm>
            <a:off x="858838" y="996950"/>
            <a:ext cx="7162800" cy="914400"/>
          </a:xfrm>
        </p:spPr>
        <p:txBody>
          <a:bodyPr/>
          <a:lstStyle/>
          <a:p>
            <a:pPr>
              <a:defRPr/>
            </a:pPr>
            <a:r>
              <a:rPr lang="en-US" dirty="0" smtClean="0">
                <a:latin typeface="Arial" charset="0"/>
                <a:ea typeface="ヒラギノ角ゴ Pro W3" charset="0"/>
                <a:cs typeface="ヒラギノ角ゴ Pro W3" charset="0"/>
              </a:rPr>
              <a:t>Guests…Guests…Guests</a:t>
            </a:r>
            <a:endParaRPr lang="en-US" dirty="0">
              <a:latin typeface="Arial" charset="0"/>
              <a:ea typeface="ヒラギノ角ゴ Pro W3" charset="0"/>
              <a:cs typeface="ヒラギノ角ゴ Pro W3" charset="0"/>
            </a:endParaRPr>
          </a:p>
        </p:txBody>
      </p:sp>
      <p:sp>
        <p:nvSpPr>
          <p:cNvPr id="7" name="Rectangle 3"/>
          <p:cNvSpPr txBox="1">
            <a:spLocks noChangeArrowheads="1"/>
          </p:cNvSpPr>
          <p:nvPr/>
        </p:nvSpPr>
        <p:spPr bwMode="auto">
          <a:xfrm>
            <a:off x="1219200" y="2057400"/>
            <a:ext cx="7315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8788" indent="-45878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eaLnBrk="1" hangingPunct="1">
              <a:spcBef>
                <a:spcPts val="600"/>
              </a:spcBef>
              <a:spcAft>
                <a:spcPts val="1200"/>
              </a:spcAft>
              <a:buFont typeface="Webdings" pitchFamily="18" charset="2"/>
              <a:buChar char=""/>
            </a:pPr>
            <a:r>
              <a:rPr lang="en-US" dirty="0"/>
              <a:t>Make guests feel welcome! The first steps of your action plan will bring prospective members to your club, but getting them to the club meeting is only the first step. If they are to return and join the club, they must receive personal attention. </a:t>
            </a:r>
            <a:endParaRPr lang="en-US" altLang="en-US" sz="28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8382000" y="6400800"/>
            <a:ext cx="3190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9</a:t>
            </a:r>
          </a:p>
        </p:txBody>
      </p:sp>
      <p:sp>
        <p:nvSpPr>
          <p:cNvPr id="6" name="Title 5"/>
          <p:cNvSpPr>
            <a:spLocks noGrp="1"/>
          </p:cNvSpPr>
          <p:nvPr>
            <p:ph type="title"/>
          </p:nvPr>
        </p:nvSpPr>
        <p:spPr>
          <a:xfrm>
            <a:off x="900113" y="1004888"/>
            <a:ext cx="7162800" cy="914400"/>
          </a:xfrm>
        </p:spPr>
        <p:txBody>
          <a:bodyPr/>
          <a:lstStyle/>
          <a:p>
            <a:pPr>
              <a:defRPr/>
            </a:pPr>
            <a:r>
              <a:rPr lang="en-US" dirty="0" smtClean="0">
                <a:latin typeface="Arial" charset="0"/>
                <a:ea typeface="ヒラギノ角ゴ Pro W3" charset="0"/>
                <a:cs typeface="ヒラギノ角ゴ Pro W3" charset="0"/>
              </a:rPr>
              <a:t>Officer Preparedness</a:t>
            </a:r>
            <a:endParaRPr lang="en-US" dirty="0">
              <a:latin typeface="Arial" charset="0"/>
              <a:ea typeface="ヒラギノ角ゴ Pro W3" charset="0"/>
              <a:cs typeface="ヒラギノ角ゴ Pro W3" charset="0"/>
            </a:endParaRPr>
          </a:p>
        </p:txBody>
      </p:sp>
      <p:sp>
        <p:nvSpPr>
          <p:cNvPr id="10" name="Rectangle 3"/>
          <p:cNvSpPr txBox="1">
            <a:spLocks noChangeArrowheads="1"/>
          </p:cNvSpPr>
          <p:nvPr/>
        </p:nvSpPr>
        <p:spPr bwMode="auto">
          <a:xfrm>
            <a:off x="1219200" y="1752600"/>
            <a:ext cx="6705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8788" indent="-45878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eaLnBrk="1" hangingPunct="1">
              <a:spcBef>
                <a:spcPct val="0"/>
              </a:spcBef>
              <a:spcAft>
                <a:spcPts val="1200"/>
              </a:spcAft>
              <a:buFont typeface="Webdings" pitchFamily="18" charset="2"/>
              <a:buChar char=""/>
            </a:pPr>
            <a:r>
              <a:rPr lang="en-US" sz="2800" dirty="0"/>
              <a:t>Encourage the use of the </a:t>
            </a:r>
            <a:r>
              <a:rPr lang="en-US" sz="2800" i="1" dirty="0"/>
              <a:t>Club Leadership Handbook </a:t>
            </a:r>
            <a:r>
              <a:rPr lang="en-US" sz="2800" dirty="0"/>
              <a:t>(Item 1310), and other manuals to solve problems. Be sure the club officers are thoroughly familiar with all educational and promotional materials and that they understand the proper handling of important administration tasks, such as semiannual reports, club officers lists, etc., that must be completed and submitted to World Headquarters on time. </a:t>
            </a:r>
            <a:endParaRPr lang="en-US" altLang="en-US" sz="28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8229600" y="6400800"/>
            <a:ext cx="471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14</a:t>
            </a:r>
          </a:p>
        </p:txBody>
      </p:sp>
      <p:sp>
        <p:nvSpPr>
          <p:cNvPr id="6" name="Title 5"/>
          <p:cNvSpPr>
            <a:spLocks noGrp="1"/>
          </p:cNvSpPr>
          <p:nvPr>
            <p:ph type="title"/>
          </p:nvPr>
        </p:nvSpPr>
        <p:spPr>
          <a:xfrm>
            <a:off x="844550" y="1019175"/>
            <a:ext cx="7162800" cy="914400"/>
          </a:xfrm>
        </p:spPr>
        <p:txBody>
          <a:bodyPr/>
          <a:lstStyle/>
          <a:p>
            <a:pPr>
              <a:defRPr/>
            </a:pPr>
            <a:r>
              <a:rPr lang="en-US" dirty="0">
                <a:latin typeface="Arial" charset="0"/>
                <a:ea typeface="ヒラギノ角ゴ Pro W3" charset="0"/>
                <a:cs typeface="ヒラギノ角ゴ Pro W3" charset="0"/>
              </a:rPr>
              <a:t>Recognize Achievement</a:t>
            </a:r>
          </a:p>
        </p:txBody>
      </p:sp>
      <p:sp>
        <p:nvSpPr>
          <p:cNvPr id="7" name="Rectangle 3"/>
          <p:cNvSpPr txBox="1">
            <a:spLocks noChangeArrowheads="1"/>
          </p:cNvSpPr>
          <p:nvPr/>
        </p:nvSpPr>
        <p:spPr bwMode="auto">
          <a:xfrm>
            <a:off x="1219200" y="2057400"/>
            <a:ext cx="777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8788" indent="-45878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eaLnBrk="1" hangingPunct="1">
              <a:spcBef>
                <a:spcPct val="0"/>
              </a:spcBef>
              <a:spcAft>
                <a:spcPts val="1200"/>
              </a:spcAft>
              <a:buFont typeface="Webdings" pitchFamily="18" charset="2"/>
              <a:buChar char=""/>
            </a:pPr>
            <a:r>
              <a:rPr lang="en-US" altLang="en-US" sz="2800"/>
              <a:t>Emphasize the importance of recognizing members.</a:t>
            </a:r>
          </a:p>
          <a:p>
            <a:pPr eaLnBrk="1" hangingPunct="1">
              <a:spcBef>
                <a:spcPct val="0"/>
              </a:spcBef>
              <a:spcAft>
                <a:spcPts val="1200"/>
              </a:spcAft>
              <a:buFont typeface="Webdings" pitchFamily="18" charset="2"/>
              <a:buChar char=""/>
            </a:pPr>
            <a:r>
              <a:rPr lang="en-US" altLang="en-US" sz="2800"/>
              <a:t>Encourage corporate clubs to use the company</a:t>
            </a:r>
            <a:r>
              <a:rPr lang="en-US" altLang="ja-JP" sz="2800"/>
              <a:t> email, intranet, and newsletter </a:t>
            </a:r>
            <a:br>
              <a:rPr lang="en-US" altLang="ja-JP" sz="2800"/>
            </a:br>
            <a:r>
              <a:rPr lang="en-US" altLang="ja-JP" sz="2800"/>
              <a:t>to recognize members.</a:t>
            </a:r>
          </a:p>
          <a:p>
            <a:pPr eaLnBrk="1" hangingPunct="1">
              <a:spcBef>
                <a:spcPct val="0"/>
              </a:spcBef>
              <a:spcAft>
                <a:spcPts val="1200"/>
              </a:spcAft>
              <a:buFont typeface="Webdings" pitchFamily="18" charset="2"/>
              <a:buChar char=""/>
            </a:pPr>
            <a:r>
              <a:rPr lang="en-US" altLang="en-US" sz="2800"/>
              <a:t>Publicize the club</a:t>
            </a:r>
            <a:r>
              <a:rPr lang="ja-JP" altLang="en-US" sz="2800"/>
              <a:t>’</a:t>
            </a:r>
            <a:r>
              <a:rPr lang="en-US" altLang="ja-JP" sz="2800"/>
              <a:t>s achievement in the Distinguished Club Program.</a:t>
            </a:r>
            <a:endParaRPr lang="en-US" altLang="en-US" sz="280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8458200" y="6400800"/>
            <a:ext cx="242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5</a:t>
            </a:r>
          </a:p>
        </p:txBody>
      </p:sp>
      <p:sp>
        <p:nvSpPr>
          <p:cNvPr id="6" name="Title 5"/>
          <p:cNvSpPr>
            <a:spLocks noGrp="1"/>
          </p:cNvSpPr>
          <p:nvPr>
            <p:ph type="title"/>
          </p:nvPr>
        </p:nvSpPr>
        <p:spPr>
          <a:xfrm>
            <a:off x="893763" y="990600"/>
            <a:ext cx="7162800" cy="914400"/>
          </a:xfrm>
        </p:spPr>
        <p:txBody>
          <a:bodyPr/>
          <a:lstStyle/>
          <a:p>
            <a:pPr>
              <a:defRPr/>
            </a:pPr>
            <a:r>
              <a:rPr lang="en-US" dirty="0" smtClean="0">
                <a:latin typeface="Arial" charset="0"/>
                <a:ea typeface="ヒラギノ角ゴ Pro W3" charset="0"/>
                <a:cs typeface="ヒラギノ角ゴ Pro W3" charset="0"/>
              </a:rPr>
              <a:t>External Actions</a:t>
            </a:r>
            <a:endParaRPr lang="en-US" dirty="0">
              <a:latin typeface="Arial" charset="0"/>
              <a:ea typeface="ヒラギノ角ゴ Pro W3" charset="0"/>
              <a:cs typeface="ヒラギノ角ゴ Pro W3" charset="0"/>
            </a:endParaRPr>
          </a:p>
        </p:txBody>
      </p:sp>
      <p:sp>
        <p:nvSpPr>
          <p:cNvPr id="7" name="Rectangle 3"/>
          <p:cNvSpPr txBox="1">
            <a:spLocks noChangeArrowheads="1"/>
          </p:cNvSpPr>
          <p:nvPr/>
        </p:nvSpPr>
        <p:spPr bwMode="auto">
          <a:xfrm>
            <a:off x="1295400" y="1905000"/>
            <a:ext cx="6858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8788" indent="-45878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eaLnBrk="1" hangingPunct="1">
              <a:spcBef>
                <a:spcPts val="600"/>
              </a:spcBef>
              <a:spcAft>
                <a:spcPts val="1200"/>
              </a:spcAft>
              <a:buFont typeface="Webdings" pitchFamily="18" charset="2"/>
              <a:buChar char=""/>
            </a:pPr>
            <a:r>
              <a:rPr lang="en-US" altLang="en-US" sz="2800" dirty="0" smtClean="0"/>
              <a:t>Attracting New Members </a:t>
            </a:r>
          </a:p>
          <a:p>
            <a:pPr eaLnBrk="1" hangingPunct="1">
              <a:spcBef>
                <a:spcPts val="600"/>
              </a:spcBef>
              <a:spcAft>
                <a:spcPts val="1200"/>
              </a:spcAft>
              <a:buFont typeface="Webdings" pitchFamily="18" charset="2"/>
              <a:buChar char=""/>
            </a:pPr>
            <a:r>
              <a:rPr lang="en-US" altLang="en-US" sz="2800" dirty="0" smtClean="0"/>
              <a:t>Membership Programs</a:t>
            </a:r>
          </a:p>
          <a:p>
            <a:pPr eaLnBrk="1" hangingPunct="1">
              <a:spcBef>
                <a:spcPts val="600"/>
              </a:spcBef>
              <a:spcAft>
                <a:spcPts val="1200"/>
              </a:spcAft>
              <a:buFont typeface="Webdings" pitchFamily="18" charset="2"/>
              <a:buChar char=""/>
            </a:pPr>
            <a:r>
              <a:rPr lang="en-US" altLang="en-US" sz="2800" dirty="0" smtClean="0"/>
              <a:t>Public Relations</a:t>
            </a:r>
            <a:endParaRPr lang="en-US" altLang="en-US" sz="2800" dirty="0"/>
          </a:p>
        </p:txBody>
      </p:sp>
    </p:spTree>
    <p:extLst>
      <p:ext uri="{BB962C8B-B14F-4D97-AF65-F5344CB8AC3E}">
        <p14:creationId xmlns:p14="http://schemas.microsoft.com/office/powerpoint/2010/main" val="90622327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25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25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8458200" y="6400800"/>
            <a:ext cx="242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5</a:t>
            </a:r>
          </a:p>
        </p:txBody>
      </p:sp>
      <p:sp>
        <p:nvSpPr>
          <p:cNvPr id="6" name="Title 5"/>
          <p:cNvSpPr>
            <a:spLocks noGrp="1"/>
          </p:cNvSpPr>
          <p:nvPr>
            <p:ph type="title"/>
          </p:nvPr>
        </p:nvSpPr>
        <p:spPr>
          <a:xfrm>
            <a:off x="893763" y="990600"/>
            <a:ext cx="7162800" cy="914400"/>
          </a:xfrm>
        </p:spPr>
        <p:txBody>
          <a:bodyPr/>
          <a:lstStyle/>
          <a:p>
            <a:pPr eaLnBrk="1" hangingPunct="1">
              <a:spcBef>
                <a:spcPts val="600"/>
              </a:spcBef>
              <a:spcAft>
                <a:spcPts val="1200"/>
              </a:spcAft>
            </a:pPr>
            <a:r>
              <a:rPr lang="en-US" altLang="en-US" dirty="0"/>
              <a:t>Attracting New Members </a:t>
            </a:r>
          </a:p>
        </p:txBody>
      </p:sp>
      <p:sp>
        <p:nvSpPr>
          <p:cNvPr id="7" name="Rectangle 3"/>
          <p:cNvSpPr txBox="1">
            <a:spLocks noChangeArrowheads="1"/>
          </p:cNvSpPr>
          <p:nvPr/>
        </p:nvSpPr>
        <p:spPr bwMode="auto">
          <a:xfrm>
            <a:off x="1295400" y="1905000"/>
            <a:ext cx="6858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8788" indent="-45878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eaLnBrk="1" hangingPunct="1">
              <a:spcBef>
                <a:spcPts val="600"/>
              </a:spcBef>
              <a:spcAft>
                <a:spcPts val="1200"/>
              </a:spcAft>
              <a:buFont typeface="Webdings" pitchFamily="18" charset="2"/>
              <a:buChar char=""/>
            </a:pPr>
            <a:r>
              <a:rPr lang="en-US" sz="2400" dirty="0"/>
              <a:t>All low-membership clubs share one thing – too few members! Part of your responsibility in rescuing these clubs is finding new members. Here are some ideas to help you attract the new members your club needs. First, and most importantly, make sure your meeting location is suitable for a dynamic meeting. It should be convenient, have adequate space, and be free of distractions such as music and other noises. Place a Club Meeting Plaque (Item 384) in the entrance hall. </a:t>
            </a:r>
            <a:endParaRPr lang="en-US" altLang="en-US" sz="2400" dirty="0"/>
          </a:p>
        </p:txBody>
      </p:sp>
    </p:spTree>
    <p:extLst>
      <p:ext uri="{BB962C8B-B14F-4D97-AF65-F5344CB8AC3E}">
        <p14:creationId xmlns:p14="http://schemas.microsoft.com/office/powerpoint/2010/main" val="371482072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8458200" y="6400800"/>
            <a:ext cx="242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5</a:t>
            </a:r>
          </a:p>
        </p:txBody>
      </p:sp>
      <p:sp>
        <p:nvSpPr>
          <p:cNvPr id="6" name="Title 5"/>
          <p:cNvSpPr>
            <a:spLocks noGrp="1"/>
          </p:cNvSpPr>
          <p:nvPr>
            <p:ph type="title"/>
          </p:nvPr>
        </p:nvSpPr>
        <p:spPr>
          <a:xfrm>
            <a:off x="893763" y="990600"/>
            <a:ext cx="7162800" cy="914400"/>
          </a:xfrm>
        </p:spPr>
        <p:txBody>
          <a:bodyPr/>
          <a:lstStyle/>
          <a:p>
            <a:pPr eaLnBrk="1" hangingPunct="1">
              <a:spcBef>
                <a:spcPts val="600"/>
              </a:spcBef>
              <a:spcAft>
                <a:spcPts val="1200"/>
              </a:spcAft>
            </a:pPr>
            <a:r>
              <a:rPr lang="en-US" altLang="en-US" dirty="0"/>
              <a:t>Membership Programs</a:t>
            </a:r>
          </a:p>
        </p:txBody>
      </p:sp>
      <p:sp>
        <p:nvSpPr>
          <p:cNvPr id="7" name="Rectangle 3"/>
          <p:cNvSpPr txBox="1">
            <a:spLocks noChangeArrowheads="1"/>
          </p:cNvSpPr>
          <p:nvPr/>
        </p:nvSpPr>
        <p:spPr bwMode="auto">
          <a:xfrm>
            <a:off x="1295400" y="1905000"/>
            <a:ext cx="6858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8788" indent="-45878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eaLnBrk="1" hangingPunct="1">
              <a:spcBef>
                <a:spcPts val="600"/>
              </a:spcBef>
              <a:spcAft>
                <a:spcPts val="1200"/>
              </a:spcAft>
              <a:buFont typeface="Webdings" pitchFamily="18" charset="2"/>
              <a:buChar char=""/>
            </a:pPr>
            <a:r>
              <a:rPr lang="en-US" sz="2400" dirty="0" smtClean="0"/>
              <a:t>Bring a guest win a prize campaign</a:t>
            </a:r>
          </a:p>
          <a:p>
            <a:pPr eaLnBrk="1" hangingPunct="1">
              <a:spcBef>
                <a:spcPts val="600"/>
              </a:spcBef>
              <a:spcAft>
                <a:spcPts val="1200"/>
              </a:spcAft>
              <a:buFont typeface="Webdings" pitchFamily="18" charset="2"/>
              <a:buChar char=""/>
            </a:pPr>
            <a:r>
              <a:rPr lang="en-US" altLang="en-US" sz="2400" dirty="0" smtClean="0"/>
              <a:t>I want </a:t>
            </a:r>
            <a:r>
              <a:rPr lang="en-US" altLang="en-US" sz="2400" smtClean="0"/>
              <a:t>to encourage </a:t>
            </a:r>
            <a:r>
              <a:rPr lang="en-US" altLang="en-US" sz="2400" dirty="0" smtClean="0"/>
              <a:t>club coaches to create there own campaigns.</a:t>
            </a:r>
            <a:endParaRPr lang="en-US" altLang="en-US" sz="2400" dirty="0"/>
          </a:p>
        </p:txBody>
      </p:sp>
    </p:spTree>
    <p:extLst>
      <p:ext uri="{BB962C8B-B14F-4D97-AF65-F5344CB8AC3E}">
        <p14:creationId xmlns:p14="http://schemas.microsoft.com/office/powerpoint/2010/main" val="210262702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25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8458200" y="6400800"/>
            <a:ext cx="242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5</a:t>
            </a:r>
          </a:p>
        </p:txBody>
      </p:sp>
      <p:sp>
        <p:nvSpPr>
          <p:cNvPr id="6" name="Title 5"/>
          <p:cNvSpPr>
            <a:spLocks noGrp="1"/>
          </p:cNvSpPr>
          <p:nvPr>
            <p:ph type="title"/>
          </p:nvPr>
        </p:nvSpPr>
        <p:spPr>
          <a:xfrm>
            <a:off x="893763" y="990600"/>
            <a:ext cx="7162800" cy="914400"/>
          </a:xfrm>
        </p:spPr>
        <p:txBody>
          <a:bodyPr/>
          <a:lstStyle/>
          <a:p>
            <a:pPr eaLnBrk="1" hangingPunct="1">
              <a:spcBef>
                <a:spcPts val="600"/>
              </a:spcBef>
              <a:spcAft>
                <a:spcPts val="1200"/>
              </a:spcAft>
            </a:pPr>
            <a:r>
              <a:rPr lang="en-US" altLang="en-US" dirty="0"/>
              <a:t>Public Relations</a:t>
            </a:r>
          </a:p>
        </p:txBody>
      </p:sp>
      <p:sp>
        <p:nvSpPr>
          <p:cNvPr id="7" name="Rectangle 3"/>
          <p:cNvSpPr txBox="1">
            <a:spLocks noChangeArrowheads="1"/>
          </p:cNvSpPr>
          <p:nvPr/>
        </p:nvSpPr>
        <p:spPr bwMode="auto">
          <a:xfrm>
            <a:off x="1295400" y="1905000"/>
            <a:ext cx="6858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8788" indent="-45878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eaLnBrk="1" hangingPunct="1">
              <a:spcBef>
                <a:spcPts val="600"/>
              </a:spcBef>
              <a:spcAft>
                <a:spcPts val="1200"/>
              </a:spcAft>
              <a:buFont typeface="Webdings" pitchFamily="18" charset="2"/>
              <a:buChar char=""/>
            </a:pPr>
            <a:r>
              <a:rPr lang="en-US" sz="2400" dirty="0" smtClean="0"/>
              <a:t>Eventbrite</a:t>
            </a:r>
          </a:p>
          <a:p>
            <a:pPr eaLnBrk="1" hangingPunct="1">
              <a:spcBef>
                <a:spcPts val="600"/>
              </a:spcBef>
              <a:spcAft>
                <a:spcPts val="1200"/>
              </a:spcAft>
              <a:buFont typeface="Webdings" pitchFamily="18" charset="2"/>
              <a:buChar char=""/>
            </a:pPr>
            <a:r>
              <a:rPr lang="en-US" sz="2400" dirty="0" smtClean="0"/>
              <a:t>Meetup</a:t>
            </a:r>
          </a:p>
          <a:p>
            <a:pPr eaLnBrk="1" hangingPunct="1">
              <a:spcBef>
                <a:spcPts val="600"/>
              </a:spcBef>
              <a:spcAft>
                <a:spcPts val="1200"/>
              </a:spcAft>
              <a:buFont typeface="Webdings" pitchFamily="18" charset="2"/>
              <a:buChar char=""/>
            </a:pPr>
            <a:r>
              <a:rPr lang="en-US" sz="2400" dirty="0" smtClean="0"/>
              <a:t>Facebook</a:t>
            </a:r>
          </a:p>
          <a:p>
            <a:pPr eaLnBrk="1" hangingPunct="1">
              <a:spcBef>
                <a:spcPts val="600"/>
              </a:spcBef>
              <a:spcAft>
                <a:spcPts val="1200"/>
              </a:spcAft>
              <a:buFont typeface="Webdings" pitchFamily="18" charset="2"/>
              <a:buChar char=""/>
            </a:pPr>
            <a:r>
              <a:rPr lang="en-US" sz="2400" dirty="0" err="1" smtClean="0"/>
              <a:t>FreeToasthost</a:t>
            </a:r>
            <a:endParaRPr lang="en-US" sz="2400" dirty="0" smtClean="0"/>
          </a:p>
        </p:txBody>
      </p:sp>
    </p:spTree>
    <p:extLst>
      <p:ext uri="{BB962C8B-B14F-4D97-AF65-F5344CB8AC3E}">
        <p14:creationId xmlns:p14="http://schemas.microsoft.com/office/powerpoint/2010/main" val="364772379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25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25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8229600" y="6400800"/>
            <a:ext cx="471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15</a:t>
            </a:r>
          </a:p>
        </p:txBody>
      </p:sp>
      <p:sp>
        <p:nvSpPr>
          <p:cNvPr id="6" name="Title 5"/>
          <p:cNvSpPr>
            <a:spLocks noGrp="1"/>
          </p:cNvSpPr>
          <p:nvPr>
            <p:ph type="title"/>
          </p:nvPr>
        </p:nvSpPr>
        <p:spPr>
          <a:xfrm>
            <a:off x="838200" y="990600"/>
            <a:ext cx="7162800" cy="914400"/>
          </a:xfrm>
        </p:spPr>
        <p:txBody>
          <a:bodyPr/>
          <a:lstStyle/>
          <a:p>
            <a:pPr>
              <a:defRPr/>
            </a:pPr>
            <a:r>
              <a:rPr lang="en-US" dirty="0">
                <a:latin typeface="Arial" charset="0"/>
                <a:ea typeface="ヒラギノ角ゴ Pro W3" charset="0"/>
                <a:cs typeface="ヒラギノ角ゴ Pro W3" charset="0"/>
              </a:rPr>
              <a:t>Looking to the Future</a:t>
            </a:r>
          </a:p>
        </p:txBody>
      </p:sp>
      <p:sp>
        <p:nvSpPr>
          <p:cNvPr id="7" name="Rectangle 3"/>
          <p:cNvSpPr txBox="1">
            <a:spLocks noChangeArrowheads="1"/>
          </p:cNvSpPr>
          <p:nvPr/>
        </p:nvSpPr>
        <p:spPr bwMode="auto">
          <a:xfrm>
            <a:off x="1219200" y="2057400"/>
            <a:ext cx="6705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8788" indent="-45878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eaLnBrk="1" hangingPunct="1">
              <a:spcBef>
                <a:spcPct val="0"/>
              </a:spcBef>
              <a:spcAft>
                <a:spcPts val="1200"/>
              </a:spcAft>
              <a:buFont typeface="Webdings" pitchFamily="18" charset="2"/>
              <a:buChar char=""/>
            </a:pPr>
            <a:r>
              <a:rPr lang="en-US" altLang="en-US" sz="2800"/>
              <a:t>A vision is what members want their club to become.</a:t>
            </a:r>
          </a:p>
          <a:p>
            <a:pPr eaLnBrk="1" hangingPunct="1">
              <a:spcBef>
                <a:spcPct val="0"/>
              </a:spcBef>
              <a:spcAft>
                <a:spcPts val="1200"/>
              </a:spcAft>
              <a:buFont typeface="Webdings" pitchFamily="18" charset="2"/>
              <a:buChar char=""/>
            </a:pPr>
            <a:r>
              <a:rPr lang="en-US" altLang="en-US" sz="2800"/>
              <a:t>Help members develop a vision for </a:t>
            </a:r>
            <a:br>
              <a:rPr lang="en-US" altLang="en-US" sz="2800"/>
            </a:br>
            <a:r>
              <a:rPr lang="en-US" altLang="en-US" sz="2800"/>
              <a:t>the club.</a:t>
            </a:r>
          </a:p>
          <a:p>
            <a:pPr eaLnBrk="1" hangingPunct="1">
              <a:spcBef>
                <a:spcPct val="0"/>
              </a:spcBef>
              <a:spcAft>
                <a:spcPts val="1200"/>
              </a:spcAft>
              <a:buFont typeface="Webdings" pitchFamily="18" charset="2"/>
              <a:buChar char=""/>
            </a:pPr>
            <a:r>
              <a:rPr lang="en-US" altLang="en-US" sz="2800"/>
              <a:t>Get their agreement to fulfill the club mission.</a:t>
            </a:r>
          </a:p>
          <a:p>
            <a:pPr eaLnBrk="1" hangingPunct="1">
              <a:spcBef>
                <a:spcPct val="0"/>
              </a:spcBef>
              <a:spcAft>
                <a:spcPts val="1200"/>
              </a:spcAft>
              <a:buFont typeface="Webdings" pitchFamily="18" charset="2"/>
              <a:buChar char=""/>
            </a:pPr>
            <a:r>
              <a:rPr lang="en-US" altLang="en-US" sz="2800"/>
              <a:t>Guide the club to set specific goals.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8229600" y="6400800"/>
            <a:ext cx="471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16</a:t>
            </a:r>
          </a:p>
        </p:txBody>
      </p:sp>
      <p:sp>
        <p:nvSpPr>
          <p:cNvPr id="6" name="Title 5"/>
          <p:cNvSpPr>
            <a:spLocks noGrp="1"/>
          </p:cNvSpPr>
          <p:nvPr>
            <p:ph type="title"/>
          </p:nvPr>
        </p:nvSpPr>
        <p:spPr>
          <a:xfrm>
            <a:off x="838200" y="1047750"/>
            <a:ext cx="7162800" cy="914400"/>
          </a:xfrm>
        </p:spPr>
        <p:txBody>
          <a:bodyPr/>
          <a:lstStyle/>
          <a:p>
            <a:pPr>
              <a:defRPr/>
            </a:pPr>
            <a:r>
              <a:rPr lang="en-US" dirty="0">
                <a:latin typeface="Arial" charset="0"/>
                <a:ea typeface="ヒラギノ角ゴ Pro W3" charset="0"/>
                <a:cs typeface="ヒラギノ角ゴ Pro W3" charset="0"/>
              </a:rPr>
              <a:t>Looking to the Future</a:t>
            </a:r>
          </a:p>
        </p:txBody>
      </p:sp>
      <p:sp>
        <p:nvSpPr>
          <p:cNvPr id="5" name="Rectangle 3"/>
          <p:cNvSpPr>
            <a:spLocks noGrp="1" noChangeArrowheads="1"/>
          </p:cNvSpPr>
          <p:nvPr>
            <p:ph type="body" sz="half" idx="1"/>
          </p:nvPr>
        </p:nvSpPr>
        <p:spPr>
          <a:xfrm>
            <a:off x="1752600" y="2514600"/>
            <a:ext cx="6248400" cy="4013200"/>
          </a:xfrm>
        </p:spPr>
        <p:txBody>
          <a:bodyPr/>
          <a:lstStyle/>
          <a:p>
            <a:pPr marL="0" indent="0" eaLnBrk="1" hangingPunct="1">
              <a:lnSpc>
                <a:spcPct val="120000"/>
              </a:lnSpc>
              <a:spcBef>
                <a:spcPct val="0"/>
              </a:spcBef>
              <a:spcAft>
                <a:spcPts val="1200"/>
              </a:spcAft>
              <a:buFont typeface="Webdings" pitchFamily="18" charset="2"/>
              <a:buNone/>
            </a:pPr>
            <a:r>
              <a:rPr lang="en-US" altLang="en-US" sz="2800" smtClean="0">
                <a:latin typeface="Arial" pitchFamily="34" charset="0"/>
                <a:ea typeface="ヒラギノ角ゴ Pro W3" pitchFamily="-65" charset="-128"/>
                <a:cs typeface="Arial" pitchFamily="34" charset="0"/>
              </a:rPr>
              <a:t>We provide a supportive and positive learning experience in which </a:t>
            </a:r>
            <a:br>
              <a:rPr lang="en-US" altLang="en-US" sz="2800" smtClean="0">
                <a:latin typeface="Arial" pitchFamily="34" charset="0"/>
                <a:ea typeface="ヒラギノ角ゴ Pro W3" pitchFamily="-65" charset="-128"/>
                <a:cs typeface="Arial" pitchFamily="34" charset="0"/>
              </a:rPr>
            </a:br>
            <a:r>
              <a:rPr lang="en-US" altLang="en-US" sz="2800" smtClean="0">
                <a:latin typeface="Arial" pitchFamily="34" charset="0"/>
                <a:ea typeface="ヒラギノ角ゴ Pro W3" pitchFamily="-65" charset="-128"/>
                <a:cs typeface="Arial" pitchFamily="34" charset="0"/>
              </a:rPr>
              <a:t>members are empowered to develop communication and leadership skills, resulting in greater self-confidence and personal growth.</a:t>
            </a:r>
          </a:p>
        </p:txBody>
      </p:sp>
      <p:sp>
        <p:nvSpPr>
          <p:cNvPr id="8" name="TextBox 7"/>
          <p:cNvSpPr txBox="1">
            <a:spLocks noChangeArrowheads="1"/>
          </p:cNvSpPr>
          <p:nvPr/>
        </p:nvSpPr>
        <p:spPr bwMode="auto">
          <a:xfrm>
            <a:off x="1295400" y="1960563"/>
            <a:ext cx="25781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spcBef>
                <a:spcPct val="0"/>
              </a:spcBef>
              <a:buClrTx/>
              <a:buFontTx/>
              <a:buNone/>
            </a:pPr>
            <a:r>
              <a:rPr lang="en-US" altLang="en-US" b="1"/>
              <a:t>Club mission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8229600" y="6400800"/>
            <a:ext cx="471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17</a:t>
            </a:r>
          </a:p>
        </p:txBody>
      </p:sp>
      <p:sp>
        <p:nvSpPr>
          <p:cNvPr id="6" name="Title 5"/>
          <p:cNvSpPr>
            <a:spLocks noGrp="1"/>
          </p:cNvSpPr>
          <p:nvPr>
            <p:ph type="title"/>
          </p:nvPr>
        </p:nvSpPr>
        <p:spPr>
          <a:xfrm>
            <a:off x="866775" y="990600"/>
            <a:ext cx="7162800" cy="914400"/>
          </a:xfrm>
        </p:spPr>
        <p:txBody>
          <a:bodyPr/>
          <a:lstStyle/>
          <a:p>
            <a:pPr>
              <a:defRPr/>
            </a:pPr>
            <a:r>
              <a:rPr lang="en-US" dirty="0">
                <a:latin typeface="Arial" charset="0"/>
                <a:ea typeface="ヒラギノ角ゴ Pro W3" charset="0"/>
                <a:cs typeface="ヒラギノ角ゴ Pro W3" charset="0"/>
              </a:rPr>
              <a:t>Looking to the Future</a:t>
            </a:r>
          </a:p>
        </p:txBody>
      </p:sp>
      <p:sp>
        <p:nvSpPr>
          <p:cNvPr id="5" name="Rectangle 3"/>
          <p:cNvSpPr>
            <a:spLocks noGrp="1" noChangeArrowheads="1"/>
          </p:cNvSpPr>
          <p:nvPr>
            <p:ph type="body" sz="half" idx="1"/>
          </p:nvPr>
        </p:nvSpPr>
        <p:spPr>
          <a:xfrm>
            <a:off x="1371600" y="2057400"/>
            <a:ext cx="6553200" cy="3784600"/>
          </a:xfrm>
        </p:spPr>
        <p:txBody>
          <a:bodyPr/>
          <a:lstStyle/>
          <a:p>
            <a:pPr marL="0" indent="0" eaLnBrk="1" hangingPunct="1">
              <a:lnSpc>
                <a:spcPct val="125000"/>
              </a:lnSpc>
              <a:spcBef>
                <a:spcPct val="0"/>
              </a:spcBef>
              <a:spcAft>
                <a:spcPts val="1200"/>
              </a:spcAft>
              <a:buFont typeface="Webdings" pitchFamily="18" charset="2"/>
              <a:buNone/>
            </a:pPr>
            <a:r>
              <a:rPr lang="en-US" altLang="en-US" smtClean="0">
                <a:latin typeface="Arial" pitchFamily="34" charset="0"/>
                <a:ea typeface="ヒラギノ角ゴ Pro W3" pitchFamily="-65" charset="-128"/>
                <a:cs typeface="Arial" pitchFamily="34" charset="0"/>
              </a:rPr>
              <a:t>Teach the club how to use the </a:t>
            </a:r>
            <a:r>
              <a:rPr lang="en-US" altLang="en-US" i="1" smtClean="0">
                <a:latin typeface="Arial" pitchFamily="34" charset="0"/>
                <a:ea typeface="ヒラギノ角ゴ Pro W3" pitchFamily="-65" charset="-128"/>
                <a:cs typeface="Arial" pitchFamily="34" charset="0"/>
              </a:rPr>
              <a:t>Distinguished Club Program and </a:t>
            </a:r>
            <a:br>
              <a:rPr lang="en-US" altLang="en-US" i="1" smtClean="0">
                <a:latin typeface="Arial" pitchFamily="34" charset="0"/>
                <a:ea typeface="ヒラギノ角ゴ Pro W3" pitchFamily="-65" charset="-128"/>
                <a:cs typeface="Arial" pitchFamily="34" charset="0"/>
              </a:rPr>
            </a:br>
            <a:r>
              <a:rPr lang="en-US" altLang="en-US" i="1" smtClean="0">
                <a:latin typeface="Arial" pitchFamily="34" charset="0"/>
                <a:ea typeface="ヒラギノ角ゴ Pro W3" pitchFamily="-65" charset="-128"/>
                <a:cs typeface="Arial" pitchFamily="34" charset="0"/>
              </a:rPr>
              <a:t>Club Success Plan.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Smedley</a:t>
            </a:r>
            <a:r>
              <a:rPr lang="en-US" dirty="0"/>
              <a:t> Award</a:t>
            </a:r>
          </a:p>
        </p:txBody>
      </p:sp>
      <p:sp>
        <p:nvSpPr>
          <p:cNvPr id="3" name="Content Placeholder 2"/>
          <p:cNvSpPr>
            <a:spLocks noGrp="1"/>
          </p:cNvSpPr>
          <p:nvPr>
            <p:ph idx="1"/>
          </p:nvPr>
        </p:nvSpPr>
        <p:spPr>
          <a:xfrm>
            <a:off x="685800" y="1981200"/>
            <a:ext cx="7772400" cy="4343400"/>
          </a:xfrm>
        </p:spPr>
        <p:txBody>
          <a:bodyPr/>
          <a:lstStyle/>
          <a:p>
            <a:r>
              <a:rPr lang="en-US" sz="1600" b="1" dirty="0"/>
              <a:t>Program Dates: August 1 – September 30</a:t>
            </a:r>
            <a:r>
              <a:rPr lang="en-US" sz="1600" dirty="0"/>
              <a:t/>
            </a:r>
            <a:br>
              <a:rPr lang="en-US" sz="1600" dirty="0"/>
            </a:br>
            <a:r>
              <a:rPr lang="en-US" sz="1600" dirty="0"/>
              <a:t>Can your club add five new, dual, or reinstated members with a join date between August 1 and September 30? Accomplish this goal and you’ll qualify to receive a </a:t>
            </a:r>
            <a:r>
              <a:rPr lang="en-US" sz="1600" dirty="0" err="1"/>
              <a:t>Smedley</a:t>
            </a:r>
            <a:r>
              <a:rPr lang="en-US" sz="1600" dirty="0"/>
              <a:t> Award ribbon, named in honor of Ralph </a:t>
            </a:r>
            <a:r>
              <a:rPr lang="en-US" sz="1600" dirty="0" err="1"/>
              <a:t>Smedley</a:t>
            </a:r>
            <a:r>
              <a:rPr lang="en-US" sz="1600" dirty="0"/>
              <a:t>, which you can display on your club’s banner. Qualifying clubs can also earn a special discount code for 10% off their next club order. (The discount code expires six months from the date of issue and is not valid with any other offer.)</a:t>
            </a:r>
            <a:br>
              <a:rPr lang="en-US" sz="1600" dirty="0"/>
            </a:br>
            <a:r>
              <a:rPr lang="en-US" sz="1600" dirty="0"/>
              <a:t/>
            </a:r>
            <a:br>
              <a:rPr lang="en-US" sz="1600" dirty="0"/>
            </a:br>
            <a:r>
              <a:rPr lang="en-US" sz="1600" dirty="0"/>
              <a:t>Applications and payments for members with a join date between August 1 and September 30 must be received at World Headquarters or online no later than September 30. The addition of transfer and charter members does not count toward </a:t>
            </a:r>
            <a:r>
              <a:rPr lang="en-US" sz="1600" dirty="0" err="1"/>
              <a:t>Smedley</a:t>
            </a:r>
            <a:r>
              <a:rPr lang="en-US" sz="1600" dirty="0"/>
              <a:t> Award credit.</a:t>
            </a:r>
            <a:br>
              <a:rPr lang="en-US" sz="1600" dirty="0"/>
            </a:br>
            <a:r>
              <a:rPr lang="en-US" sz="1600" dirty="0"/>
              <a:t/>
            </a:r>
            <a:br>
              <a:rPr lang="en-US" sz="1600" dirty="0"/>
            </a:br>
            <a:r>
              <a:rPr lang="en-US" sz="1600" dirty="0"/>
              <a:t>The winning clubs will be revealed online within a few weeks of the submission deadline. Winning clubs should allow up to 10 business days to receive their award if they are located in the United States, and up to 21 business days if they are outside of the United States.</a:t>
            </a:r>
          </a:p>
        </p:txBody>
      </p:sp>
    </p:spTree>
    <p:extLst>
      <p:ext uri="{BB962C8B-B14F-4D97-AF65-F5344CB8AC3E}">
        <p14:creationId xmlns:p14="http://schemas.microsoft.com/office/powerpoint/2010/main" val="1858336588"/>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8229600" y="6400800"/>
            <a:ext cx="471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19</a:t>
            </a:r>
          </a:p>
        </p:txBody>
      </p:sp>
      <p:sp>
        <p:nvSpPr>
          <p:cNvPr id="6" name="Title 5"/>
          <p:cNvSpPr>
            <a:spLocks noGrp="1"/>
          </p:cNvSpPr>
          <p:nvPr>
            <p:ph type="title"/>
          </p:nvPr>
        </p:nvSpPr>
        <p:spPr>
          <a:xfrm>
            <a:off x="885825" y="990600"/>
            <a:ext cx="7162800" cy="914400"/>
          </a:xfrm>
        </p:spPr>
        <p:txBody>
          <a:bodyPr/>
          <a:lstStyle/>
          <a:p>
            <a:pPr>
              <a:defRPr/>
            </a:pPr>
            <a:r>
              <a:rPr lang="en-US" dirty="0">
                <a:latin typeface="Arial" charset="0"/>
                <a:ea typeface="ヒラギノ角ゴ Pro W3" charset="0"/>
                <a:cs typeface="ヒラギノ角ゴ Pro W3" charset="0"/>
              </a:rPr>
              <a:t>Closing</a:t>
            </a:r>
          </a:p>
        </p:txBody>
      </p:sp>
      <p:sp>
        <p:nvSpPr>
          <p:cNvPr id="5" name="Rectangle 3"/>
          <p:cNvSpPr>
            <a:spLocks noGrp="1" noChangeArrowheads="1"/>
          </p:cNvSpPr>
          <p:nvPr>
            <p:ph type="body" sz="half" idx="1"/>
          </p:nvPr>
        </p:nvSpPr>
        <p:spPr>
          <a:xfrm>
            <a:off x="1143000" y="1929384"/>
            <a:ext cx="6781800" cy="4717479"/>
          </a:xfrm>
        </p:spPr>
        <p:txBody>
          <a:bodyPr/>
          <a:lstStyle/>
          <a:p>
            <a:pPr marL="0" indent="0" eaLnBrk="1" hangingPunct="1">
              <a:lnSpc>
                <a:spcPct val="120000"/>
              </a:lnSpc>
              <a:spcBef>
                <a:spcPct val="0"/>
              </a:spcBef>
              <a:spcAft>
                <a:spcPts val="1200"/>
              </a:spcAft>
              <a:buNone/>
            </a:pPr>
            <a:r>
              <a:rPr lang="en-US" altLang="ja-JP" dirty="0">
                <a:latin typeface="Arial" pitchFamily="34" charset="0"/>
                <a:ea typeface="ヒラギノ角ゴ Pro W3" pitchFamily="-65" charset="-128"/>
                <a:cs typeface="Arial" pitchFamily="34" charset="0"/>
              </a:rPr>
              <a:t> "While most of us may have entered Toastmasters to learn to make speeches, that benefit is but the beginning of the good which may come to us and the good which we may do for mankind."</a:t>
            </a:r>
            <a:r>
              <a:rPr lang="en-US" altLang="en-US" dirty="0" smtClean="0">
                <a:latin typeface="Arial" pitchFamily="34" charset="0"/>
                <a:ea typeface="ヒラギノ角ゴ Pro W3" pitchFamily="-65" charset="-128"/>
                <a:cs typeface="Arial" pitchFamily="34" charset="0"/>
              </a:rPr>
              <a:t>                                       </a:t>
            </a:r>
          </a:p>
          <a:p>
            <a:pPr marL="0" indent="0" eaLnBrk="1" hangingPunct="1">
              <a:lnSpc>
                <a:spcPct val="120000"/>
              </a:lnSpc>
              <a:spcBef>
                <a:spcPct val="0"/>
              </a:spcBef>
              <a:spcAft>
                <a:spcPts val="1200"/>
              </a:spcAft>
              <a:buNone/>
            </a:pPr>
            <a:r>
              <a:rPr lang="en-US" altLang="en-US" dirty="0" smtClean="0">
                <a:latin typeface="Arial" pitchFamily="34" charset="0"/>
                <a:ea typeface="ヒラギノ角ゴ Pro W3" pitchFamily="-65" charset="-128"/>
                <a:cs typeface="Arial" pitchFamily="34" charset="0"/>
              </a:rPr>
              <a:t>–Ralph </a:t>
            </a:r>
            <a:r>
              <a:rPr lang="en-US" altLang="en-US" dirty="0" err="1" smtClean="0">
                <a:latin typeface="Arial" pitchFamily="34" charset="0"/>
                <a:ea typeface="ヒラギノ角ゴ Pro W3" pitchFamily="-65" charset="-128"/>
                <a:cs typeface="Arial" pitchFamily="34" charset="0"/>
              </a:rPr>
              <a:t>Smedley</a:t>
            </a:r>
            <a:r>
              <a:rPr lang="en-US" altLang="en-US" dirty="0" smtClean="0">
                <a:latin typeface="Arial" pitchFamily="34" charset="0"/>
                <a:ea typeface="ヒラギノ角ゴ Pro W3" pitchFamily="-65" charset="-128"/>
                <a:cs typeface="Arial" pitchFamily="34" charset="0"/>
              </a:rPr>
              <a:t> (Toastmaster Founder)</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U want to Be a Club Coach</a:t>
            </a:r>
            <a:endParaRPr lang="en-US" dirty="0"/>
          </a:p>
        </p:txBody>
      </p:sp>
      <p:sp>
        <p:nvSpPr>
          <p:cNvPr id="3" name="Content Placeholder 2"/>
          <p:cNvSpPr>
            <a:spLocks noGrp="1"/>
          </p:cNvSpPr>
          <p:nvPr>
            <p:ph idx="1"/>
          </p:nvPr>
        </p:nvSpPr>
        <p:spPr/>
        <p:txBody>
          <a:bodyPr/>
          <a:lstStyle/>
          <a:p>
            <a:r>
              <a:rPr lang="en-US" dirty="0"/>
              <a:t>Think back to when you first joined Toastmasters. Do you remember what motivated you to become a member? Share your story with the world and help inspire others!</a:t>
            </a:r>
            <a:r>
              <a:rPr lang="en-US" dirty="0" smtClean="0"/>
              <a:t>.</a:t>
            </a:r>
            <a:r>
              <a:rPr lang="en-US" dirty="0"/>
              <a:t> </a:t>
            </a:r>
          </a:p>
        </p:txBody>
      </p:sp>
    </p:spTree>
    <p:extLst>
      <p:ext uri="{BB962C8B-B14F-4D97-AF65-F5344CB8AC3E}">
        <p14:creationId xmlns:p14="http://schemas.microsoft.com/office/powerpoint/2010/main" val="4056067920"/>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Toastmasters International</a:t>
            </a:r>
          </a:p>
        </p:txBody>
      </p:sp>
      <p:pic>
        <p:nvPicPr>
          <p:cNvPr id="7" name="Picture 6"/>
          <p:cNvPicPr>
            <a:picLocks noChangeAspect="1"/>
          </p:cNvPicPr>
          <p:nvPr/>
        </p:nvPicPr>
        <p:blipFill>
          <a:blip r:embed="rId2"/>
          <a:stretch>
            <a:fillRect/>
          </a:stretch>
        </p:blipFill>
        <p:spPr>
          <a:xfrm>
            <a:off x="1295400" y="1600200"/>
            <a:ext cx="5114925" cy="5068531"/>
          </a:xfrm>
          <a:prstGeom prst="rect">
            <a:avLst/>
          </a:prstGeom>
        </p:spPr>
      </p:pic>
    </p:spTree>
    <p:extLst>
      <p:ext uri="{BB962C8B-B14F-4D97-AF65-F5344CB8AC3E}">
        <p14:creationId xmlns:p14="http://schemas.microsoft.com/office/powerpoint/2010/main" val="390937093"/>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t>
            </a:r>
            <a:r>
              <a:rPr lang="en-US" dirty="0" smtClean="0"/>
              <a:t>is </a:t>
            </a:r>
            <a:r>
              <a:rPr lang="en-US" smtClean="0"/>
              <a:t>Ur Why</a:t>
            </a:r>
            <a:endParaRPr lang="en-US" dirty="0"/>
          </a:p>
        </p:txBody>
      </p:sp>
      <p:pic>
        <p:nvPicPr>
          <p:cNvPr id="5" name="ApfdQOGVVyI"/>
          <p:cNvPicPr>
            <a:picLocks noRot="1" noChangeAspect="1"/>
          </p:cNvPicPr>
          <p:nvPr>
            <a:videoFile r:link="rId1"/>
          </p:nvPr>
        </p:nvPicPr>
        <p:blipFill>
          <a:blip r:embed="rId3"/>
          <a:stretch>
            <a:fillRect/>
          </a:stretch>
        </p:blipFill>
        <p:spPr>
          <a:xfrm>
            <a:off x="1295400" y="1905000"/>
            <a:ext cx="6934200" cy="4724400"/>
          </a:xfrm>
          <a:prstGeom prst="rect">
            <a:avLst/>
          </a:prstGeom>
        </p:spPr>
      </p:pic>
    </p:spTree>
    <p:extLst>
      <p:ext uri="{BB962C8B-B14F-4D97-AF65-F5344CB8AC3E}">
        <p14:creationId xmlns:p14="http://schemas.microsoft.com/office/powerpoint/2010/main" val="1677291787"/>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Ur Why</a:t>
            </a:r>
            <a:endParaRPr lang="en-US" dirty="0"/>
          </a:p>
        </p:txBody>
      </p:sp>
      <p:pic>
        <p:nvPicPr>
          <p:cNvPr id="3" name="SkXzEkfsZrE"/>
          <p:cNvPicPr>
            <a:picLocks noRot="1" noChangeAspect="1"/>
          </p:cNvPicPr>
          <p:nvPr>
            <a:videoFile r:link="rId1"/>
          </p:nvPr>
        </p:nvPicPr>
        <p:blipFill>
          <a:blip r:embed="rId3"/>
          <a:stretch>
            <a:fillRect/>
          </a:stretch>
        </p:blipFill>
        <p:spPr>
          <a:xfrm>
            <a:off x="1219200" y="1543050"/>
            <a:ext cx="6705600" cy="5162550"/>
          </a:xfrm>
          <a:prstGeom prst="rect">
            <a:avLst/>
          </a:prstGeom>
        </p:spPr>
      </p:pic>
    </p:spTree>
    <p:extLst>
      <p:ext uri="{BB962C8B-B14F-4D97-AF65-F5344CB8AC3E}">
        <p14:creationId xmlns:p14="http://schemas.microsoft.com/office/powerpoint/2010/main" val="3882990702"/>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Club Coach</a:t>
            </a:r>
            <a:endParaRPr lang="en-US" dirty="0"/>
          </a:p>
        </p:txBody>
      </p:sp>
      <p:sp>
        <p:nvSpPr>
          <p:cNvPr id="3" name="Content Placeholder 2"/>
          <p:cNvSpPr>
            <a:spLocks noGrp="1"/>
          </p:cNvSpPr>
          <p:nvPr>
            <p:ph idx="1"/>
          </p:nvPr>
        </p:nvSpPr>
        <p:spPr/>
        <p:txBody>
          <a:bodyPr/>
          <a:lstStyle/>
          <a:p>
            <a:r>
              <a:rPr lang="en-US" dirty="0"/>
              <a:t>A club coach is an experienced Toastmaster who coaches a club to rebuild membership and restore quality to the club environment. </a:t>
            </a:r>
          </a:p>
        </p:txBody>
      </p:sp>
    </p:spTree>
    <p:extLst>
      <p:ext uri="{BB962C8B-B14F-4D97-AF65-F5344CB8AC3E}">
        <p14:creationId xmlns:p14="http://schemas.microsoft.com/office/powerpoint/2010/main" val="621012444"/>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8458200" y="6400800"/>
            <a:ext cx="24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algn="r">
              <a:spcBef>
                <a:spcPct val="0"/>
              </a:spcBef>
              <a:buClrTx/>
              <a:buFontTx/>
              <a:buNone/>
            </a:pPr>
            <a:r>
              <a:rPr lang="en-US" altLang="en-US" sz="1000">
                <a:ea typeface="MS PGothic" pitchFamily="34" charset="-128"/>
              </a:rPr>
              <a:t>2</a:t>
            </a:r>
          </a:p>
        </p:txBody>
      </p:sp>
      <p:sp>
        <p:nvSpPr>
          <p:cNvPr id="6" name="Title 5"/>
          <p:cNvSpPr>
            <a:spLocks noGrp="1"/>
          </p:cNvSpPr>
          <p:nvPr>
            <p:ph type="title"/>
          </p:nvPr>
        </p:nvSpPr>
        <p:spPr>
          <a:xfrm>
            <a:off x="914400" y="990600"/>
            <a:ext cx="7162800" cy="914400"/>
          </a:xfrm>
        </p:spPr>
        <p:txBody>
          <a:bodyPr/>
          <a:lstStyle/>
          <a:p>
            <a:pPr>
              <a:defRPr/>
            </a:pPr>
            <a:r>
              <a:rPr lang="en-US" dirty="0" smtClean="0">
                <a:latin typeface="Arial" charset="0"/>
                <a:ea typeface="ヒラギノ角ゴ Pro W3" charset="0"/>
                <a:cs typeface="ヒラギノ角ゴ Pro W3" charset="0"/>
              </a:rPr>
              <a:t>A Club Coach Responsibilities</a:t>
            </a:r>
            <a:endParaRPr lang="en-US" dirty="0">
              <a:latin typeface="Arial" charset="0"/>
              <a:ea typeface="ヒラギノ角ゴ Pro W3" charset="0"/>
              <a:cs typeface="ヒラギノ角ゴ Pro W3" charset="0"/>
            </a:endParaRPr>
          </a:p>
        </p:txBody>
      </p:sp>
      <p:sp>
        <p:nvSpPr>
          <p:cNvPr id="7" name="Rectangle 3"/>
          <p:cNvSpPr txBox="1">
            <a:spLocks noChangeArrowheads="1"/>
          </p:cNvSpPr>
          <p:nvPr/>
        </p:nvSpPr>
        <p:spPr bwMode="auto">
          <a:xfrm>
            <a:off x="1143000" y="1905000"/>
            <a:ext cx="6019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1638" indent="-401638" algn="l">
              <a:spcBef>
                <a:spcPct val="20000"/>
              </a:spcBef>
              <a:buClr>
                <a:srgbClr val="760525"/>
              </a:buClr>
              <a:buFont typeface="Webdings" pitchFamily="18" charset="2"/>
              <a:buChar char="4"/>
              <a:defRPr sz="3000">
                <a:solidFill>
                  <a:schemeClr val="tx1"/>
                </a:solidFill>
                <a:latin typeface="Arial" pitchFamily="34" charset="0"/>
                <a:ea typeface="ヒラギノ角ゴ Pro W3" pitchFamily="-65" charset="-128"/>
                <a:cs typeface="Arial" pitchFamily="34" charset="0"/>
              </a:defRPr>
            </a:lvl1pPr>
            <a:lvl2pPr marL="742950" indent="-285750" algn="l">
              <a:spcBef>
                <a:spcPct val="20000"/>
              </a:spcBef>
              <a:defRPr sz="2700">
                <a:solidFill>
                  <a:schemeClr val="tx1"/>
                </a:solidFill>
                <a:latin typeface="Arial" pitchFamily="34" charset="0"/>
                <a:ea typeface="ヒラギノ角ゴ Pro W3" pitchFamily="-65" charset="-128"/>
                <a:cs typeface="Arial" pitchFamily="34" charset="0"/>
              </a:defRPr>
            </a:lvl2pPr>
            <a:lvl3pPr marL="1143000" indent="-228600" algn="l">
              <a:spcBef>
                <a:spcPct val="20000"/>
              </a:spcBef>
              <a:defRPr sz="2400">
                <a:solidFill>
                  <a:schemeClr val="tx1"/>
                </a:solidFill>
                <a:latin typeface="Arial" pitchFamily="34" charset="0"/>
                <a:ea typeface="ヒラギノ角ゴ Pro W3" pitchFamily="-65" charset="-128"/>
                <a:cs typeface="Arial" pitchFamily="34" charset="0"/>
              </a:defRPr>
            </a:lvl3pPr>
            <a:lvl4pPr marL="1600200" indent="-228600" algn="l">
              <a:spcBef>
                <a:spcPct val="20000"/>
              </a:spcBef>
              <a:defRPr sz="2000">
                <a:solidFill>
                  <a:schemeClr val="tx1"/>
                </a:solidFill>
                <a:latin typeface="Arial" pitchFamily="34" charset="0"/>
                <a:ea typeface="ヒラギノ角ゴ Pro W3" pitchFamily="-65" charset="-128"/>
                <a:cs typeface="Arial" pitchFamily="34" charset="0"/>
              </a:defRPr>
            </a:lvl4pPr>
            <a:lvl5pPr marL="2057400" indent="-228600" algn="l">
              <a:spcBef>
                <a:spcPct val="20000"/>
              </a:spcBef>
              <a:defRPr sz="2000">
                <a:solidFill>
                  <a:schemeClr val="tx1"/>
                </a:solidFill>
                <a:latin typeface="Arial" pitchFamily="34" charset="0"/>
                <a:ea typeface="ヒラギノ角ゴ Pro W3" pitchFamily="-65" charset="-128"/>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ea typeface="ヒラギノ角ゴ Pro W3" pitchFamily="-65" charset="-128"/>
                <a:cs typeface="Arial" pitchFamily="34" charset="0"/>
              </a:defRPr>
            </a:lvl9pPr>
          </a:lstStyle>
          <a:p>
            <a:pPr eaLnBrk="1" hangingPunct="1">
              <a:spcBef>
                <a:spcPts val="900"/>
              </a:spcBef>
              <a:spcAft>
                <a:spcPts val="600"/>
              </a:spcAft>
              <a:buFont typeface="Webdings" pitchFamily="18" charset="2"/>
              <a:buChar char=""/>
            </a:pPr>
            <a:r>
              <a:rPr lang="en-US" altLang="en-US" sz="2800" dirty="0"/>
              <a:t>Builds a rapport</a:t>
            </a:r>
          </a:p>
          <a:p>
            <a:pPr eaLnBrk="1" hangingPunct="1">
              <a:spcBef>
                <a:spcPts val="900"/>
              </a:spcBef>
              <a:spcAft>
                <a:spcPts val="600"/>
              </a:spcAft>
              <a:buFont typeface="Webdings" pitchFamily="18" charset="2"/>
              <a:buChar char=""/>
            </a:pPr>
            <a:r>
              <a:rPr lang="en-US" altLang="en-US" sz="2800" dirty="0"/>
              <a:t>Observes and analyzes the </a:t>
            </a:r>
            <a:br>
              <a:rPr lang="en-US" altLang="en-US" sz="2800" dirty="0"/>
            </a:br>
            <a:r>
              <a:rPr lang="en-US" altLang="en-US" sz="2800" dirty="0"/>
              <a:t>club environment</a:t>
            </a:r>
          </a:p>
          <a:p>
            <a:pPr eaLnBrk="1" hangingPunct="1">
              <a:spcBef>
                <a:spcPts val="900"/>
              </a:spcBef>
              <a:spcAft>
                <a:spcPts val="600"/>
              </a:spcAft>
              <a:buFont typeface="Webdings" pitchFamily="18" charset="2"/>
              <a:buChar char=""/>
            </a:pPr>
            <a:r>
              <a:rPr lang="en-US" altLang="en-US" sz="2800" dirty="0"/>
              <a:t>Helps the club develop goals</a:t>
            </a:r>
          </a:p>
          <a:p>
            <a:pPr eaLnBrk="1" hangingPunct="1">
              <a:spcBef>
                <a:spcPts val="900"/>
              </a:spcBef>
              <a:spcAft>
                <a:spcPts val="600"/>
              </a:spcAft>
              <a:buFont typeface="Webdings" pitchFamily="18" charset="2"/>
              <a:buChar char=""/>
            </a:pPr>
            <a:r>
              <a:rPr lang="en-US" altLang="en-US" sz="2800" dirty="0"/>
              <a:t>Enables the club to achieve goals</a:t>
            </a:r>
          </a:p>
          <a:p>
            <a:pPr eaLnBrk="1" hangingPunct="1">
              <a:spcBef>
                <a:spcPts val="900"/>
              </a:spcBef>
              <a:spcAft>
                <a:spcPts val="600"/>
              </a:spcAft>
              <a:buFont typeface="Webdings" pitchFamily="18" charset="2"/>
              <a:buChar char=""/>
            </a:pPr>
            <a:r>
              <a:rPr lang="en-US" altLang="en-US" sz="2800" dirty="0"/>
              <a:t>Instills enthusiasm, fidelity, and a </a:t>
            </a:r>
            <a:br>
              <a:rPr lang="en-US" altLang="en-US" sz="2800" dirty="0"/>
            </a:br>
            <a:r>
              <a:rPr lang="en-US" altLang="en-US" sz="2800" dirty="0"/>
              <a:t>sense of responsibility</a:t>
            </a:r>
          </a:p>
        </p:txBody>
      </p:sp>
      <p:sp>
        <p:nvSpPr>
          <p:cNvPr id="2" name="Rectangle 1"/>
          <p:cNvSpPr/>
          <p:nvPr/>
        </p:nvSpPr>
        <p:spPr bwMode="auto">
          <a:xfrm>
            <a:off x="1600200" y="4876800"/>
            <a:ext cx="5257799" cy="914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theme/theme1.xml><?xml version="1.0" encoding="utf-8"?>
<a:theme xmlns:a="http://schemas.openxmlformats.org/drawingml/2006/main" name="Blank">
  <a:themeElements>
    <a:clrScheme name="Custom 9">
      <a:dk1>
        <a:srgbClr val="000000"/>
      </a:dk1>
      <a:lt1>
        <a:srgbClr val="FFFFFF"/>
      </a:lt1>
      <a:dk2>
        <a:srgbClr val="000000"/>
      </a:dk2>
      <a:lt2>
        <a:srgbClr val="808080"/>
      </a:lt2>
      <a:accent1>
        <a:srgbClr val="92A4A0"/>
      </a:accent1>
      <a:accent2>
        <a:srgbClr val="00293F"/>
      </a:accent2>
      <a:accent3>
        <a:srgbClr val="FFE775"/>
      </a:accent3>
      <a:accent4>
        <a:srgbClr val="B91428"/>
      </a:accent4>
      <a:accent5>
        <a:srgbClr val="DAEDEF"/>
      </a:accent5>
      <a:accent6>
        <a:srgbClr val="760525"/>
      </a:accent6>
      <a:hlink>
        <a:srgbClr val="009999"/>
      </a:hlink>
      <a:folHlink>
        <a:srgbClr val="99CC00"/>
      </a:folHlink>
    </a:clrScheme>
    <a:fontScheme name="Blank">
      <a:majorFont>
        <a:latin typeface="Verdan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11353</TotalTime>
  <Words>1367</Words>
  <Application>Microsoft Office PowerPoint</Application>
  <PresentationFormat>On-screen Show (4:3)</PresentationFormat>
  <Paragraphs>166</Paragraphs>
  <Slides>30</Slides>
  <Notes>25</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MS PGothic</vt:lpstr>
      <vt:lpstr>Arial</vt:lpstr>
      <vt:lpstr>Calibri-Light</vt:lpstr>
      <vt:lpstr>Times</vt:lpstr>
      <vt:lpstr>Verdana</vt:lpstr>
      <vt:lpstr>Webdings</vt:lpstr>
      <vt:lpstr>ヒラギノ角ゴ Pro W3</vt:lpstr>
      <vt:lpstr>Blank</vt:lpstr>
      <vt:lpstr>PowerPoint Presentation</vt:lpstr>
      <vt:lpstr>Agenda</vt:lpstr>
      <vt:lpstr>Smedley Award</vt:lpstr>
      <vt:lpstr>Why Do U want to Be a Club Coach</vt:lpstr>
      <vt:lpstr>About Toastmasters International</vt:lpstr>
      <vt:lpstr>What is Ur Why</vt:lpstr>
      <vt:lpstr>What is Ur Why</vt:lpstr>
      <vt:lpstr>What is a Club Coach</vt:lpstr>
      <vt:lpstr>A Club Coach Responsibilities</vt:lpstr>
      <vt:lpstr>Club Coach Qualification</vt:lpstr>
      <vt:lpstr>What does Success Look Like?</vt:lpstr>
      <vt:lpstr>What does Success Look Like?</vt:lpstr>
      <vt:lpstr>Who is going to do the work?</vt:lpstr>
      <vt:lpstr>Two Types of Actions</vt:lpstr>
      <vt:lpstr>Internal Actions</vt:lpstr>
      <vt:lpstr>Internal Actions</vt:lpstr>
      <vt:lpstr>Meeting Time, Place, &amp; Location</vt:lpstr>
      <vt:lpstr>In a successful club meeting:</vt:lpstr>
      <vt:lpstr>Teach Club Meeting Roles</vt:lpstr>
      <vt:lpstr>Guests…Guests…Guests</vt:lpstr>
      <vt:lpstr>Officer Preparedness</vt:lpstr>
      <vt:lpstr>Recognize Achievement</vt:lpstr>
      <vt:lpstr>External Actions</vt:lpstr>
      <vt:lpstr>Attracting New Members </vt:lpstr>
      <vt:lpstr>Membership Programs</vt:lpstr>
      <vt:lpstr>Public Relations</vt:lpstr>
      <vt:lpstr>Looking to the Future</vt:lpstr>
      <vt:lpstr>Looking to the Future</vt:lpstr>
      <vt:lpstr>Looking to the Future</vt:lpstr>
      <vt:lpstr>Closing</vt:lpstr>
    </vt:vector>
  </TitlesOfParts>
  <Company>Dynamic Graphics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Smith</dc:creator>
  <cp:lastModifiedBy>Poe, Kevin J. (NSSC-XF030)</cp:lastModifiedBy>
  <cp:revision>149</cp:revision>
  <cp:lastPrinted>2013-08-16T18:13:26Z</cp:lastPrinted>
  <dcterms:created xsi:type="dcterms:W3CDTF">2011-07-13T23:15:52Z</dcterms:created>
  <dcterms:modified xsi:type="dcterms:W3CDTF">2020-08-18T17:00:28Z</dcterms:modified>
</cp:coreProperties>
</file>