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46" r:id="rId2"/>
  </p:sldMasterIdLst>
  <p:notesMasterIdLst>
    <p:notesMasterId r:id="rId15"/>
  </p:notesMasterIdLst>
  <p:sldIdLst>
    <p:sldId id="269" r:id="rId3"/>
    <p:sldId id="350" r:id="rId4"/>
    <p:sldId id="412" r:id="rId5"/>
    <p:sldId id="408" r:id="rId6"/>
    <p:sldId id="407" r:id="rId7"/>
    <p:sldId id="414" r:id="rId8"/>
    <p:sldId id="409" r:id="rId9"/>
    <p:sldId id="410" r:id="rId10"/>
    <p:sldId id="411" r:id="rId11"/>
    <p:sldId id="415" r:id="rId12"/>
    <p:sldId id="413" r:id="rId13"/>
    <p:sldId id="401" r:id="rId14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E4E5"/>
    <a:srgbClr val="00374A"/>
    <a:srgbClr val="004165"/>
    <a:srgbClr val="A9B2B1"/>
    <a:srgbClr val="800000"/>
    <a:srgbClr val="C6D5D7"/>
    <a:srgbClr val="DCEAEA"/>
    <a:srgbClr val="EBFDFF"/>
    <a:srgbClr val="ECF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1" autoAdjust="0"/>
    <p:restoredTop sz="96304" autoAdjust="0"/>
  </p:normalViewPr>
  <p:slideViewPr>
    <p:cSldViewPr showGuides="1">
      <p:cViewPr varScale="1">
        <p:scale>
          <a:sx n="77" d="100"/>
          <a:sy n="77" d="100"/>
        </p:scale>
        <p:origin x="586" y="53"/>
      </p:cViewPr>
      <p:guideLst>
        <p:guide orient="horz" pos="1008"/>
        <p:guide pos="25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01" d="100"/>
        <a:sy n="10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6E6FB2C-DA94-C541-9E89-F92525DB3B64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C54B805-CDAB-3A40-8111-AB777D1FA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0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47FC4-CAF1-6741-875A-C83F3721E6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48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4B805-CDAB-3A40-8111-AB777D1FAB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6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dark bkg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24" y="1671826"/>
            <a:ext cx="3044952" cy="69494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200401"/>
            <a:ext cx="105156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rgbClr val="FFF0A0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2197100" y="4038600"/>
            <a:ext cx="7797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rgbClr val="EBEBEB"/>
                </a:solidFill>
              </a:defRPr>
            </a:lvl1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86E8A4-D3AF-3F49-92B4-CD48A44E0F2A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2187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2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52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88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45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0659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tx1">
              <a:alpha val="10000"/>
            </a:schemeClr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08850D-4BB6-9B4A-BD38-F67B372135E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9067800" y="6356350"/>
            <a:ext cx="2743200" cy="365125"/>
          </a:xfrm>
        </p:spPr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9EF5668-8784-CD4A-AF0C-FFDE6F7B74F6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C27FCFA8-EAEC-DB4C-BDE1-6A677569A6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34E530-1F84-824F-A028-D69E97EA42DE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5851D19-3558-8547-9B05-D02951E47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7F8834BB-4D10-FF47-A156-295BAAD92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65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970EED7-D367-6B4C-8EC7-CE97D0D7D127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398F2845-19C3-F84C-B7B0-4BF7D6320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7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24791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A9B2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9"/>
          <p:cNvSpPr>
            <a:spLocks noGrp="1"/>
          </p:cNvSpPr>
          <p:nvPr>
            <p:ph type="title" hasCustomPrompt="1"/>
          </p:nvPr>
        </p:nvSpPr>
        <p:spPr>
          <a:xfrm>
            <a:off x="838200" y="3200401"/>
            <a:ext cx="10515600" cy="533400"/>
          </a:xfrm>
          <a:prstGeom prst="rect">
            <a:avLst/>
          </a:prstGeom>
        </p:spPr>
        <p:txBody>
          <a:bodyPr/>
          <a:lstStyle>
            <a:lvl1pPr algn="ctr">
              <a:defRPr sz="2600">
                <a:solidFill>
                  <a:schemeClr val="tx2">
                    <a:lumMod val="65000"/>
                    <a:lumOff val="3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Click to Edit Presentation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0" hasCustomPrompt="1"/>
          </p:nvPr>
        </p:nvSpPr>
        <p:spPr>
          <a:xfrm>
            <a:off x="2197100" y="4038600"/>
            <a:ext cx="7797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Presentation Subtitle</a:t>
            </a:r>
          </a:p>
        </p:txBody>
      </p:sp>
      <p:pic>
        <p:nvPicPr>
          <p:cNvPr id="17" name="Picture 16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524" y="1677404"/>
            <a:ext cx="3044952" cy="694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66409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FDE797-A237-A544-9EF3-41EEC6774AF5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4D89117C-793E-C74A-A3AD-0EA7A03CF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37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BA3591F-A97B-7B4D-9589-E936596618B7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117D0EBC-62DA-2C45-B1C5-72E96B55C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15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24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B6EBAA-75A6-C94A-8351-1846077E50F8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772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00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406400" y="12565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114808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idx="1"/>
          </p:nvPr>
        </p:nvSpPr>
        <p:spPr>
          <a:xfrm>
            <a:off x="609600" y="1604155"/>
            <a:ext cx="109728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7338" indent="-287338">
              <a:buSzPct val="100000"/>
              <a:defRPr sz="2400" baseline="0">
                <a:solidFill>
                  <a:schemeClr val="accent2"/>
                </a:solidFill>
              </a:defRPr>
            </a:lvl1pPr>
            <a:lvl2pPr marL="685800" indent="-228600">
              <a:defRPr sz="2000" baseline="0">
                <a:solidFill>
                  <a:schemeClr val="accent2"/>
                </a:solidFill>
              </a:defRPr>
            </a:lvl2pPr>
            <a:lvl3pPr marL="1084263" indent="-169863">
              <a:defRPr baseline="0">
                <a:solidFill>
                  <a:schemeClr val="accent2"/>
                </a:solidFill>
              </a:defRPr>
            </a:lvl3pPr>
            <a:lvl4pPr>
              <a:defRPr baseline="0">
                <a:solidFill>
                  <a:schemeClr val="accent2"/>
                </a:solidFill>
              </a:defRPr>
            </a:lvl4pPr>
            <a:lvl5pPr marL="2060575" indent="-290513">
              <a:defRPr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1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unning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10972800" cy="9144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3"/>
          <p:cNvSpPr>
            <a:spLocks noGrp="1"/>
          </p:cNvSpPr>
          <p:nvPr>
            <p:ph idx="1"/>
          </p:nvPr>
        </p:nvSpPr>
        <p:spPr>
          <a:xfrm>
            <a:off x="609600" y="1604155"/>
            <a:ext cx="10972800" cy="510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SzPct val="100000"/>
              <a:buFontTx/>
              <a:buNone/>
              <a:defRPr sz="2400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 marL="1770062" indent="0">
              <a:buFontTx/>
              <a:buNone/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06400" y="12565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10972800" cy="8382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711200" y="1600200"/>
            <a:ext cx="4978400" cy="5181600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400"/>
            </a:lvl1pPr>
            <a:lvl2pPr marL="685800" indent="-228600">
              <a:defRPr sz="2000"/>
            </a:lvl2pPr>
            <a:lvl3pPr marL="1084263" indent="-169863">
              <a:defRPr sz="2000"/>
            </a:lvl3pPr>
            <a:lvl5pPr marL="2057400" indent="-228600">
              <a:defRPr/>
            </a:lvl5pPr>
          </a:lstStyle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12565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6096000" y="1600200"/>
            <a:ext cx="4978400" cy="5181600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400"/>
            </a:lvl1pPr>
            <a:lvl2pPr marL="685800" indent="-228600">
              <a:defRPr sz="2000"/>
            </a:lvl2pPr>
            <a:lvl3pPr marL="1084263" indent="-169863">
              <a:defRPr sz="2000"/>
            </a:lvl3pPr>
            <a:lvl5pPr marL="2057400" indent="-228600">
              <a:defRPr/>
            </a:lvl5pPr>
          </a:lstStyle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83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s--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10972800" cy="762000"/>
          </a:xfrm>
          <a:prstGeom prst="rect">
            <a:avLst/>
          </a:prstGeom>
        </p:spPr>
        <p:txBody>
          <a:bodyPr vert="horz"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06400" y="12565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51816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1"/>
          </p:nvPr>
        </p:nvSpPr>
        <p:spPr>
          <a:xfrm>
            <a:off x="6197600" y="1600200"/>
            <a:ext cx="5181600" cy="5029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11480800" cy="64507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06400" y="1256580"/>
            <a:ext cx="711200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14301"/>
            <a:ext cx="1801368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-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14301"/>
            <a:ext cx="1801368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3424F4-4D46-8844-8BFC-2705771EBE8F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3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D5D7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14301"/>
            <a:ext cx="1801368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666" r:id="rId3"/>
    <p:sldLayoutId id="2147483740" r:id="rId4"/>
    <p:sldLayoutId id="2147483744" r:id="rId5"/>
    <p:sldLayoutId id="2147483745" r:id="rId6"/>
    <p:sldLayoutId id="2147483736" r:id="rId7"/>
    <p:sldLayoutId id="2147483743" r:id="rId8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0">
          <a:solidFill>
            <a:schemeClr val="tx2">
              <a:lumMod val="65000"/>
              <a:lumOff val="35000"/>
            </a:schemeClr>
          </a:solidFill>
          <a:latin typeface="Myriad Pro Semibold" charset="0"/>
          <a:ea typeface="Myriad Pro Semibold" charset="0"/>
          <a:cs typeface="Myriad Pro Semibold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305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SzPct val="87000"/>
        <a:buFont typeface="ArialUnicodeMS" charset="0"/>
        <a:buChar char="▸"/>
        <a:defRPr sz="2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63052"/>
        </a:buClr>
        <a:buSzPct val="80000"/>
        <a:buFont typeface="Wingdings" charset="0"/>
        <a:buChar char="§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18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ü"/>
        <a:defRPr sz="16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Courier New" charset="0"/>
        <a:buChar char="o"/>
        <a:defRPr sz="1600">
          <a:solidFill>
            <a:srgbClr val="063052"/>
          </a:solidFill>
          <a:latin typeface="+mn-lt"/>
          <a:ea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Font typeface="Arial Black" pitchFamily="34" charset="0"/>
        <a:buChar char="►"/>
        <a:defRPr sz="2000">
          <a:solidFill>
            <a:srgbClr val="06305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7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571D29"/>
              </a:gs>
              <a:gs pos="73000">
                <a:srgbClr val="772432"/>
              </a:gs>
              <a:gs pos="100000">
                <a:srgbClr val="77243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62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Zoom-Tutoria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youtube.com/RogerFung" TargetMode="External"/><Relationship Id="rId4" Type="http://schemas.openxmlformats.org/officeDocument/2006/relationships/hyperlink" Target="http://tipathways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60F2-0FDA-C44C-8AC9-154C3EAE0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00400"/>
            <a:ext cx="12192000" cy="1676400"/>
          </a:xfrm>
        </p:spPr>
        <p:txBody>
          <a:bodyPr>
            <a:no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Zoom Hacks for Successful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Online Meetings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9C37E-E4AD-46FF-A806-C76D6B98D428}"/>
              </a:ext>
            </a:extLst>
          </p:cNvPr>
          <p:cNvSpPr txBox="1"/>
          <p:nvPr/>
        </p:nvSpPr>
        <p:spPr>
          <a:xfrm>
            <a:off x="8001000" y="5638800"/>
            <a:ext cx="2971800" cy="838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District 77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September 20, 2010</a:t>
            </a:r>
          </a:p>
        </p:txBody>
      </p:sp>
    </p:spTree>
    <p:extLst>
      <p:ext uri="{BB962C8B-B14F-4D97-AF65-F5344CB8AC3E}">
        <p14:creationId xmlns:p14="http://schemas.microsoft.com/office/powerpoint/2010/main" val="9337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Who’s Recording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11430000" cy="5334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400" u="sng" dirty="0">
                <a:highlight>
                  <a:srgbClr val="FFFF00"/>
                </a:highlight>
              </a:rPr>
              <a:t>Action Items: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2"/>
                </a:solidFill>
              </a:rPr>
              <a:t>Record, record, record everything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Plan, plan, plan ahead</a:t>
            </a:r>
            <a:endParaRPr lang="en-US" sz="44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10972800" cy="762000"/>
          </a:xfrm>
        </p:spPr>
        <p:txBody>
          <a:bodyPr>
            <a:normAutofit/>
          </a:bodyPr>
          <a:lstStyle/>
          <a:p>
            <a:r>
              <a:rPr lang="en-US" dirty="0"/>
              <a:t>Don’t Drop the Baton!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5181600" cy="50292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Relay races are often won or lost based on the handoffs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Receiving the baton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Passing the baton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u="sng" dirty="0">
                <a:highlight>
                  <a:srgbClr val="FFFF00"/>
                </a:highlight>
              </a:rPr>
              <a:t>Action Item: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Always Be Ready!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26" name="Picture 2" descr="Relay Race Drop Baton | AllAboutLean.com">
            <a:extLst>
              <a:ext uri="{FF2B5EF4-FFF2-40B4-BE49-F238E27FC236}">
                <a16:creationId xmlns:a16="http://schemas.microsoft.com/office/drawing/2014/main" id="{5EA534AB-1B59-4F74-AFFE-D423EC5DE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r="18634" b="1"/>
          <a:stretch/>
        </p:blipFill>
        <p:spPr bwMode="auto">
          <a:xfrm>
            <a:off x="6197600" y="990600"/>
            <a:ext cx="5181600" cy="5029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8570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0400"/>
            <a:ext cx="10515600" cy="2209799"/>
          </a:xfrm>
        </p:spPr>
        <p:txBody>
          <a:bodyPr/>
          <a:lstStyle/>
          <a:p>
            <a:r>
              <a:rPr lang="en-US" sz="8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7509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Tutorial Videos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752600"/>
            <a:ext cx="10972800" cy="4953000"/>
          </a:xfrm>
          <a:prstGeom prst="rect">
            <a:avLst/>
          </a:prstGeom>
        </p:spPr>
        <p:txBody>
          <a:bodyPr/>
          <a:lstStyle/>
          <a:p>
            <a:pPr marL="0" indent="0" algn="ctr">
              <a:buSzPct val="100000"/>
              <a:buNone/>
            </a:pPr>
            <a:r>
              <a:rPr lang="en-US" sz="48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https://tinyurl.com/Zoom-Tutorials</a:t>
            </a:r>
            <a:endParaRPr lang="en-US" sz="4800" dirty="0">
              <a:solidFill>
                <a:srgbClr val="0000FF"/>
              </a:solidFill>
            </a:endParaRPr>
          </a:p>
          <a:p>
            <a:pPr marL="0" indent="0" algn="ctr">
              <a:buSzPct val="100000"/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marL="0" indent="0" algn="ctr">
              <a:buSzPct val="100000"/>
              <a:buNone/>
            </a:pPr>
            <a:r>
              <a:rPr lang="en-US" sz="480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http://TiPathways.com</a:t>
            </a:r>
            <a:endParaRPr lang="en-US" sz="48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marL="0" indent="0" algn="ctr">
              <a:buSzPct val="100000"/>
              <a:buNone/>
            </a:pPr>
            <a:r>
              <a:rPr lang="en-US" sz="48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http://YouTube.com/RogerFung</a:t>
            </a:r>
            <a:endParaRPr lang="en-US" sz="4800" dirty="0">
              <a:solidFill>
                <a:srgbClr val="0000FF"/>
              </a:solidFill>
            </a:endParaRPr>
          </a:p>
          <a:p>
            <a:pPr>
              <a:buSzPct val="100000"/>
            </a:pPr>
            <a:endParaRPr lang="en-US" sz="2000" dirty="0"/>
          </a:p>
          <a:p>
            <a:pPr lvl="2">
              <a:buSzPct val="100000"/>
            </a:pP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363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Lights, Camera, Action!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2"/>
                </a:solidFill>
              </a:rPr>
              <a:t>Audio quality is the most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/>
              <a:t>Lights, and more lights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2"/>
                </a:solidFill>
              </a:rPr>
              <a:t>Turn off autofocus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4"/>
                </a:solidFill>
              </a:rPr>
              <a:t>Video 5b on TiPathways.com</a:t>
            </a:r>
          </a:p>
        </p:txBody>
      </p:sp>
    </p:spTree>
    <p:extLst>
      <p:ext uri="{BB962C8B-B14F-4D97-AF65-F5344CB8AC3E}">
        <p14:creationId xmlns:p14="http://schemas.microsoft.com/office/powerpoint/2010/main" val="29395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Who Doesn’t Love Shortcuts?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400" dirty="0"/>
              <a:t>S</a:t>
            </a:r>
            <a:r>
              <a:rPr lang="en-US" sz="5400" dirty="0">
                <a:solidFill>
                  <a:schemeClr val="accent2"/>
                </a:solidFill>
              </a:rPr>
              <a:t>hortcuts can be managed under “Settings” </a:t>
            </a:r>
            <a:r>
              <a:rPr lang="en-US" sz="5400" dirty="0"/>
              <a:t>on the desktop app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2"/>
                </a:solidFill>
              </a:rPr>
              <a:t>Audio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accent2"/>
                </a:solidFill>
              </a:rPr>
              <a:t>Keyboard  Shortcuts</a:t>
            </a:r>
            <a:endParaRPr lang="en-US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Should We Wait?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18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2"/>
                </a:solidFill>
              </a:rPr>
              <a:t>All meetings are required to have </a:t>
            </a:r>
            <a:r>
              <a:rPr lang="en-US" sz="4000" dirty="0"/>
              <a:t>a </a:t>
            </a:r>
            <a:r>
              <a:rPr lang="en-US" sz="4000" dirty="0">
                <a:solidFill>
                  <a:schemeClr val="accent2"/>
                </a:solidFill>
              </a:rPr>
              <a:t>Passcode or Waiting Room enabled.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By default, the Waiting Room feature will be enabled.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2"/>
                </a:solidFill>
              </a:rPr>
              <a:t>While the Waiting Room feature is very appropriate for the corporate environment, it creates a single point of failure for a Toastmasters meeting.</a:t>
            </a:r>
          </a:p>
        </p:txBody>
      </p:sp>
    </p:spTree>
    <p:extLst>
      <p:ext uri="{BB962C8B-B14F-4D97-AF65-F5344CB8AC3E}">
        <p14:creationId xmlns:p14="http://schemas.microsoft.com/office/powerpoint/2010/main" val="19776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Should We Wait?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u="sng" dirty="0">
                <a:highlight>
                  <a:srgbClr val="FFFF00"/>
                </a:highlight>
              </a:rPr>
              <a:t>Action Items: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2"/>
                </a:solidFill>
              </a:rPr>
              <a:t>Turn off “Waiting Room” feature on Zoom.us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Turn on “Join Before Host Arrives”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2"/>
                </a:solidFill>
              </a:rPr>
              <a:t>Share the “Host Key” with your key cohosts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If Waiting Room is needed (</a:t>
            </a:r>
            <a:r>
              <a:rPr lang="en-US" sz="4000" dirty="0" err="1"/>
              <a:t>ie</a:t>
            </a:r>
            <a:r>
              <a:rPr lang="en-US" sz="4000" dirty="0"/>
              <a:t>: during contest), turn it on AFTER there is a host in the meeting.</a:t>
            </a:r>
            <a:endParaRPr lang="en-US" sz="40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5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Poll or Not to Poll?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334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Main host can add/edit polls before &amp; during a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2"/>
                </a:solidFill>
              </a:rPr>
              <a:t>Cohosts or</a:t>
            </a:r>
            <a:r>
              <a:rPr lang="en-US" sz="4000" dirty="0"/>
              <a:t> claimed host can only launch polls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2"/>
                </a:solidFill>
              </a:rPr>
              <a:t>Another single point of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In a regular meeting, counting votes correctly is not the main reason for having a Vote Counter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2"/>
                </a:solidFill>
              </a:rPr>
              <a:t>Appropriate for election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Every Meeting is an Event!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2"/>
                </a:solidFill>
              </a:rPr>
              <a:t>Have a Pre-Meeting Emcee(s)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400" dirty="0"/>
              <a:t>Have a</a:t>
            </a:r>
            <a:r>
              <a:rPr lang="en-US" sz="5400" dirty="0">
                <a:solidFill>
                  <a:schemeClr val="accent2"/>
                </a:solidFill>
              </a:rPr>
              <a:t> Post-Meeting </a:t>
            </a:r>
            <a:r>
              <a:rPr lang="en-US" sz="5400" dirty="0"/>
              <a:t>Emcee(s)</a:t>
            </a:r>
            <a:endParaRPr lang="en-US" sz="54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accent2"/>
                </a:solidFill>
              </a:rPr>
              <a:t>Sharing Music</a:t>
            </a:r>
          </a:p>
        </p:txBody>
      </p:sp>
    </p:spTree>
    <p:extLst>
      <p:ext uri="{BB962C8B-B14F-4D97-AF65-F5344CB8AC3E}">
        <p14:creationId xmlns:p14="http://schemas.microsoft.com/office/powerpoint/2010/main" val="40481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Who’s Recording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11430000" cy="5334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All accounts can record meetings on host/cohosts’ computer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Host/cohosts can give non-host permission to record to their computers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What you see is what you 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Licensed (paid) accounts has the option of recording on the cloud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Multiple versions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Host and cohosts can record independent of each other on own computers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Once the cloud recording is activated, host/cohosts can only control the cloud recording (&amp; NOT the local version)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I Corporate: 4x3 – Title &amp; Content">
  <a:themeElements>
    <a:clrScheme name="Custom 8">
      <a:dk1>
        <a:srgbClr val="132E3E"/>
      </a:dk1>
      <a:lt1>
        <a:srgbClr val="FFFFFF"/>
      </a:lt1>
      <a:dk2>
        <a:srgbClr val="000000"/>
      </a:dk2>
      <a:lt2>
        <a:srgbClr val="C8C8C8"/>
      </a:lt2>
      <a:accent1>
        <a:srgbClr val="294364"/>
      </a:accent1>
      <a:accent2>
        <a:srgbClr val="652936"/>
      </a:accent2>
      <a:accent3>
        <a:srgbClr val="FFFFFF"/>
      </a:accent3>
      <a:accent4>
        <a:srgbClr val="000000"/>
      </a:accent4>
      <a:accent5>
        <a:srgbClr val="ACB0B8"/>
      </a:accent5>
      <a:accent6>
        <a:srgbClr val="5B2430"/>
      </a:accent6>
      <a:hlink>
        <a:srgbClr val="777777"/>
      </a:hlink>
      <a:folHlink>
        <a:srgbClr val="B2B2B2"/>
      </a:folHlink>
    </a:clrScheme>
    <a:fontScheme name="Convention_201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vention_201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vention_2011_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vention_2011_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94364"/>
        </a:accent1>
        <a:accent2>
          <a:srgbClr val="652936"/>
        </a:accent2>
        <a:accent3>
          <a:srgbClr val="FFFFFF"/>
        </a:accent3>
        <a:accent4>
          <a:srgbClr val="000000"/>
        </a:accent4>
        <a:accent5>
          <a:srgbClr val="ACB0B8"/>
        </a:accent5>
        <a:accent6>
          <a:srgbClr val="5B2430"/>
        </a:accent6>
        <a:hlink>
          <a:srgbClr val="777777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astmasters Theme Dark Mode">
  <a:themeElements>
    <a:clrScheme name="Toastmasters Burgundy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DBBFBC"/>
      </a:accent1>
      <a:accent2>
        <a:srgbClr val="C08D8C"/>
      </a:accent2>
      <a:accent3>
        <a:srgbClr val="A66164"/>
      </a:accent3>
      <a:accent4>
        <a:srgbClr val="8D3B44"/>
      </a:accent4>
      <a:accent5>
        <a:srgbClr val="772432"/>
      </a:accent5>
      <a:accent6>
        <a:srgbClr val="5C1F28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B-PowerpointTemplate16X9" id="{D6E516C8-433E-B34F-8F17-EA4093544C89}" vid="{CECAD150-C7FB-834D-BAC7-7886955E70F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405</Words>
  <Application>Microsoft Office PowerPoint</Application>
  <PresentationFormat>Widescreen</PresentationFormat>
  <Paragraphs>61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ArialUnicodeMS</vt:lpstr>
      <vt:lpstr>Myriad Pro Semibold</vt:lpstr>
      <vt:lpstr>Arial</vt:lpstr>
      <vt:lpstr>Arial Black</vt:lpstr>
      <vt:lpstr>Calibri</vt:lpstr>
      <vt:lpstr>Courier New</vt:lpstr>
      <vt:lpstr>Lato Black</vt:lpstr>
      <vt:lpstr>Myriad Pro</vt:lpstr>
      <vt:lpstr>Wingdings</vt:lpstr>
      <vt:lpstr>TI Corporate: 4x3 – Title &amp; Content</vt:lpstr>
      <vt:lpstr>Toastmasters Theme Dark Mode</vt:lpstr>
      <vt:lpstr>Zoom Hacks for Successful  Online Meetings</vt:lpstr>
      <vt:lpstr>Tutorial Videos</vt:lpstr>
      <vt:lpstr>Lights, Camera, Action!</vt:lpstr>
      <vt:lpstr>Who Doesn’t Love Shortcuts?</vt:lpstr>
      <vt:lpstr>Should We Wait?</vt:lpstr>
      <vt:lpstr>Should We Wait?</vt:lpstr>
      <vt:lpstr>To Poll or Not to Poll?</vt:lpstr>
      <vt:lpstr>Every Meeting is an Event!</vt:lpstr>
      <vt:lpstr>Who’s Recording What?</vt:lpstr>
      <vt:lpstr>Who’s Recording What?</vt:lpstr>
      <vt:lpstr>Don’t Drop the Baton!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Zoom Hacks for Toastmasters</dc:title>
  <dc:creator>microsoft6380</dc:creator>
  <cp:lastModifiedBy>microsoft6380</cp:lastModifiedBy>
  <cp:revision>11</cp:revision>
  <dcterms:created xsi:type="dcterms:W3CDTF">2020-08-22T03:26:16Z</dcterms:created>
  <dcterms:modified xsi:type="dcterms:W3CDTF">2020-09-20T18:53:20Z</dcterms:modified>
</cp:coreProperties>
</file>